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6" r:id="rId1"/>
  </p:sldMasterIdLst>
  <p:notesMasterIdLst>
    <p:notesMasterId r:id="rId36"/>
  </p:notesMasterIdLst>
  <p:sldIdLst>
    <p:sldId id="263" r:id="rId2"/>
    <p:sldId id="329" r:id="rId3"/>
    <p:sldId id="331" r:id="rId4"/>
    <p:sldId id="326" r:id="rId5"/>
    <p:sldId id="324" r:id="rId6"/>
    <p:sldId id="332" r:id="rId7"/>
    <p:sldId id="314" r:id="rId8"/>
    <p:sldId id="333" r:id="rId9"/>
    <p:sldId id="334" r:id="rId10"/>
    <p:sldId id="315" r:id="rId11"/>
    <p:sldId id="316" r:id="rId12"/>
    <p:sldId id="335" r:id="rId13"/>
    <p:sldId id="336" r:id="rId14"/>
    <p:sldId id="337" r:id="rId15"/>
    <p:sldId id="338" r:id="rId16"/>
    <p:sldId id="322" r:id="rId17"/>
    <p:sldId id="328" r:id="rId18"/>
    <p:sldId id="342" r:id="rId19"/>
    <p:sldId id="343" r:id="rId20"/>
    <p:sldId id="305" r:id="rId21"/>
    <p:sldId id="306" r:id="rId22"/>
    <p:sldId id="307" r:id="rId23"/>
    <p:sldId id="308" r:id="rId24"/>
    <p:sldId id="340" r:id="rId25"/>
    <p:sldId id="309" r:id="rId26"/>
    <p:sldId id="310" r:id="rId27"/>
    <p:sldId id="311" r:id="rId28"/>
    <p:sldId id="327" r:id="rId29"/>
    <p:sldId id="318" r:id="rId30"/>
    <p:sldId id="325" r:id="rId31"/>
    <p:sldId id="319" r:id="rId32"/>
    <p:sldId id="320" r:id="rId33"/>
    <p:sldId id="321" r:id="rId34"/>
    <p:sldId id="330"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p:scale>
          <a:sx n="118" d="100"/>
          <a:sy n="118" d="100"/>
        </p:scale>
        <p:origin x="-306"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A008F-F97F-437C-A010-33EB6E9F3199}" type="datetimeFigureOut">
              <a:rPr lang="tr-TR" smtClean="0"/>
              <a:t>11.02.2019</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F00320-584B-426F-9B44-FAAA9B3108C4}" type="slidenum">
              <a:rPr lang="tr-TR" smtClean="0"/>
              <a:t>‹#›</a:t>
            </a:fld>
            <a:endParaRPr lang="tr-TR"/>
          </a:p>
        </p:txBody>
      </p:sp>
    </p:spTree>
    <p:extLst>
      <p:ext uri="{BB962C8B-B14F-4D97-AF65-F5344CB8AC3E}">
        <p14:creationId xmlns:p14="http://schemas.microsoft.com/office/powerpoint/2010/main" val="3977239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6F00320-584B-426F-9B44-FAAA9B3108C4}" type="slidenum">
              <a:rPr lang="tr-TR" smtClean="0"/>
              <a:t>7</a:t>
            </a:fld>
            <a:endParaRPr lang="tr-TR"/>
          </a:p>
        </p:txBody>
      </p:sp>
    </p:spTree>
    <p:extLst>
      <p:ext uri="{BB962C8B-B14F-4D97-AF65-F5344CB8AC3E}">
        <p14:creationId xmlns:p14="http://schemas.microsoft.com/office/powerpoint/2010/main" val="3435540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6F00320-584B-426F-9B44-FAAA9B3108C4}" type="slidenum">
              <a:rPr lang="tr-TR" smtClean="0"/>
              <a:t>18</a:t>
            </a:fld>
            <a:endParaRPr lang="tr-TR"/>
          </a:p>
        </p:txBody>
      </p:sp>
    </p:spTree>
    <p:extLst>
      <p:ext uri="{BB962C8B-B14F-4D97-AF65-F5344CB8AC3E}">
        <p14:creationId xmlns:p14="http://schemas.microsoft.com/office/powerpoint/2010/main" val="326429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fld id="{523EF4F8-2303-41F3-8719-355DBF0E18C8}" type="datetimeFigureOut">
              <a:rPr lang="tr-TR" smtClean="0"/>
              <a:pPr/>
              <a:t>11.02.2019</a:t>
            </a:fld>
            <a:endParaRPr lang="tr-TR"/>
          </a:p>
        </p:txBody>
      </p:sp>
      <p:sp>
        <p:nvSpPr>
          <p:cNvPr id="17" name="Altbilgi Yer Tutucusu 16"/>
          <p:cNvSpPr>
            <a:spLocks noGrp="1"/>
          </p:cNvSpPr>
          <p:nvPr>
            <p:ph type="ftr" sz="quarter" idx="11"/>
          </p:nvPr>
        </p:nvSpPr>
        <p:spPr bwMode="auto">
          <a:xfrm rot="5400000">
            <a:off x="10045959" y="4117661"/>
            <a:ext cx="3657600" cy="512064"/>
          </a:xfrm>
        </p:spPr>
        <p:txBody>
          <a:bodyPr/>
          <a:lstStyle/>
          <a:p>
            <a:endParaRPr lang="tr-T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767392" y="4928702"/>
            <a:ext cx="812800" cy="517524"/>
          </a:xfrm>
        </p:spPr>
        <p:txBody>
          <a:bodyPr/>
          <a:lstStyle/>
          <a:p>
            <a:fld id="{6B4B808F-43EA-47B5-96C7-1163B958F3C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23EF4F8-2303-41F3-8719-355DBF0E18C8}" type="datetimeFigureOut">
              <a:rPr lang="tr-TR" smtClean="0"/>
              <a:pPr/>
              <a:t>11.02.2019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B808F-43EA-47B5-96C7-1163B958F3C0}"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23EF4F8-2303-41F3-8719-355DBF0E18C8}" type="datetimeFigureOut">
              <a:rPr lang="tr-TR" smtClean="0"/>
              <a:pPr/>
              <a:t>11.02.2019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B808F-43EA-47B5-96C7-1163B958F3C0}"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523EF4F8-2303-41F3-8719-355DBF0E18C8}" type="datetimeFigureOut">
              <a:rPr lang="tr-TR" smtClean="0"/>
              <a:pPr/>
              <a:t>11.02.2019</a:t>
            </a:fld>
            <a:endParaRPr lang="tr-TR"/>
          </a:p>
        </p:txBody>
      </p:sp>
      <p:sp>
        <p:nvSpPr>
          <p:cNvPr id="9" name="Slayt Numarası Yer Tutucusu 8"/>
          <p:cNvSpPr>
            <a:spLocks noGrp="1"/>
          </p:cNvSpPr>
          <p:nvPr>
            <p:ph type="sldNum" sz="quarter" idx="15"/>
          </p:nvPr>
        </p:nvSpPr>
        <p:spPr/>
        <p:txBody>
          <a:bodyPr rtlCol="0"/>
          <a:lstStyle/>
          <a:p>
            <a:fld id="{6B4B808F-43EA-47B5-96C7-1163B958F3C0}"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fld id="{523EF4F8-2303-41F3-8719-355DBF0E18C8}" type="datetimeFigureOut">
              <a:rPr lang="tr-TR" smtClean="0"/>
              <a:pPr/>
              <a:t>11.02.2019</a:t>
            </a:fld>
            <a:endParaRPr lang="tr-TR"/>
          </a:p>
        </p:txBody>
      </p:sp>
      <p:sp>
        <p:nvSpPr>
          <p:cNvPr id="5" name="Altbilgi Yer Tutucusu 4"/>
          <p:cNvSpPr>
            <a:spLocks noGrp="1"/>
          </p:cNvSpPr>
          <p:nvPr>
            <p:ph type="ftr" sz="quarter" idx="11"/>
          </p:nvPr>
        </p:nvSpPr>
        <p:spPr bwMode="auto">
          <a:xfrm rot="5400000">
            <a:off x="10046208" y="4114800"/>
            <a:ext cx="3657600" cy="512064"/>
          </a:xfrm>
        </p:spPr>
        <p:txBody>
          <a:bodyPr/>
          <a:lstStyle/>
          <a:p>
            <a:endParaRPr lang="tr-T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787488" y="4928702"/>
            <a:ext cx="812800" cy="517524"/>
          </a:xfrm>
        </p:spPr>
        <p:txBody>
          <a:bodyPr/>
          <a:lstStyle/>
          <a:p>
            <a:fld id="{6B4B808F-43EA-47B5-96C7-1163B958F3C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523EF4F8-2303-41F3-8719-355DBF0E18C8}" type="datetimeFigureOut">
              <a:rPr lang="tr-TR" smtClean="0"/>
              <a:pPr/>
              <a:t>11.02.2019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4B808F-43EA-47B5-96C7-1163B958F3C0}" type="slidenum">
              <a:rPr lang="tr-TR" smtClean="0"/>
              <a:pPr/>
              <a:t>‹#›</a:t>
            </a:fld>
            <a:endParaRPr lang="tr-T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523EF4F8-2303-41F3-8719-355DBF0E18C8}" type="datetimeFigureOut">
              <a:rPr lang="tr-TR" smtClean="0"/>
              <a:pPr/>
              <a:t>11.02.2019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4B808F-43EA-47B5-96C7-1163B958F3C0}" type="slidenum">
              <a:rPr lang="tr-TR" smtClean="0"/>
              <a:pPr/>
              <a:t>‹#›</a:t>
            </a:fld>
            <a:endParaRPr lang="tr-T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523EF4F8-2303-41F3-8719-355DBF0E18C8}" type="datetimeFigureOut">
              <a:rPr lang="tr-TR" smtClean="0"/>
              <a:pPr/>
              <a:t>11.02.2019</a:t>
            </a:fld>
            <a:endParaRPr lang="tr-TR"/>
          </a:p>
        </p:txBody>
      </p:sp>
      <p:sp>
        <p:nvSpPr>
          <p:cNvPr id="7" name="Slayt Numarası Yer Tutucusu 6"/>
          <p:cNvSpPr>
            <a:spLocks noGrp="1"/>
          </p:cNvSpPr>
          <p:nvPr>
            <p:ph type="sldNum" sz="quarter" idx="11"/>
          </p:nvPr>
        </p:nvSpPr>
        <p:spPr/>
        <p:txBody>
          <a:bodyPr rtlCol="0"/>
          <a:lstStyle/>
          <a:p>
            <a:fld id="{6B4B808F-43EA-47B5-96C7-1163B958F3C0}"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23EF4F8-2303-41F3-8719-355DBF0E18C8}" type="datetimeFigureOut">
              <a:rPr lang="tr-TR" smtClean="0"/>
              <a:pPr/>
              <a:t>11.02.2019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4B808F-43EA-47B5-96C7-1163B958F3C0}"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523EF4F8-2303-41F3-8719-355DBF0E18C8}" type="datetimeFigureOut">
              <a:rPr lang="tr-TR" smtClean="0"/>
              <a:pPr/>
              <a:t>11.02.2019</a:t>
            </a:fld>
            <a:endParaRPr lang="tr-TR"/>
          </a:p>
        </p:txBody>
      </p:sp>
      <p:sp>
        <p:nvSpPr>
          <p:cNvPr id="22" name="Slayt Numarası Yer Tutucusu 21"/>
          <p:cNvSpPr>
            <a:spLocks noGrp="1"/>
          </p:cNvSpPr>
          <p:nvPr>
            <p:ph type="sldNum" sz="quarter" idx="15"/>
          </p:nvPr>
        </p:nvSpPr>
        <p:spPr/>
        <p:txBody>
          <a:bodyPr rtlCol="0"/>
          <a:lstStyle/>
          <a:p>
            <a:fld id="{6B4B808F-43EA-47B5-96C7-1163B958F3C0}"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523EF4F8-2303-41F3-8719-355DBF0E18C8}" type="datetimeFigureOut">
              <a:rPr lang="tr-TR" smtClean="0"/>
              <a:pPr/>
              <a:t>11.02.2019</a:t>
            </a:fld>
            <a:endParaRPr lang="tr-TR"/>
          </a:p>
        </p:txBody>
      </p:sp>
      <p:sp>
        <p:nvSpPr>
          <p:cNvPr id="18" name="Slayt Numarası Yer Tutucusu 17"/>
          <p:cNvSpPr>
            <a:spLocks noGrp="1"/>
          </p:cNvSpPr>
          <p:nvPr>
            <p:ph type="sldNum" sz="quarter" idx="11"/>
          </p:nvPr>
        </p:nvSpPr>
        <p:spPr/>
        <p:txBody>
          <a:bodyPr rtlCol="0"/>
          <a:lstStyle/>
          <a:p>
            <a:fld id="{6B4B808F-43EA-47B5-96C7-1163B958F3C0}"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523EF4F8-2303-41F3-8719-355DBF0E18C8}" type="datetimeFigureOut">
              <a:rPr lang="tr-TR" smtClean="0"/>
              <a:pPr/>
              <a:t>11.02.2019</a:t>
            </a:fld>
            <a:endParaRPr lang="tr-T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6B4B808F-43EA-47B5-96C7-1163B958F3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bg1">
              <a:lumMod val="85000"/>
            </a:schemeClr>
          </a:fgClr>
          <a:bgClr>
            <a:schemeClr val="bg1">
              <a:lumMod val="95000"/>
            </a:schemeClr>
          </a:bgClr>
        </a:pattFill>
        <a:effectLst/>
      </p:bgPr>
    </p:bg>
    <p:spTree>
      <p:nvGrpSpPr>
        <p:cNvPr id="1" name=""/>
        <p:cNvGrpSpPr/>
        <p:nvPr/>
      </p:nvGrpSpPr>
      <p:grpSpPr>
        <a:xfrm>
          <a:off x="0" y="0"/>
          <a:ext cx="0" cy="0"/>
          <a:chOff x="0" y="0"/>
          <a:chExt cx="0" cy="0"/>
        </a:xfrm>
      </p:grpSpPr>
      <p:sp>
        <p:nvSpPr>
          <p:cNvPr id="3" name="Dikdörtgen 2"/>
          <p:cNvSpPr/>
          <p:nvPr/>
        </p:nvSpPr>
        <p:spPr>
          <a:xfrm>
            <a:off x="1108911" y="3000618"/>
            <a:ext cx="9545554" cy="3662541"/>
          </a:xfrm>
          <a:prstGeom prst="rect">
            <a:avLst/>
          </a:prstGeom>
          <a:ln>
            <a:noFill/>
          </a:ln>
        </p:spPr>
        <p:txBody>
          <a:bodyPr wrap="square">
            <a:spAutoFit/>
          </a:bodyPr>
          <a:lstStyle/>
          <a:p>
            <a:pPr algn="ctr">
              <a:lnSpc>
                <a:spcPct val="150000"/>
              </a:lnSpc>
            </a:pPr>
            <a:r>
              <a:rPr lang="tr-TR" sz="4000" b="1" dirty="0" smtClean="0">
                <a:solidFill>
                  <a:srgbClr val="002060"/>
                </a:solidFill>
                <a:latin typeface="Times New Roman" panose="02020603050405020304" pitchFamily="18" charset="0"/>
                <a:cs typeface="Times New Roman" panose="02020603050405020304" pitchFamily="18" charset="0"/>
              </a:rPr>
              <a:t>BİLİMSEL ARAŞTIRMA PROJELERİ</a:t>
            </a:r>
          </a:p>
          <a:p>
            <a:pPr algn="ctr"/>
            <a:endParaRPr lang="tr-TR" sz="4000" b="1" dirty="0">
              <a:solidFill>
                <a:srgbClr val="002060"/>
              </a:solidFill>
              <a:latin typeface="Times New Roman" panose="02020603050405020304" pitchFamily="18" charset="0"/>
              <a:cs typeface="Times New Roman" panose="02020603050405020304" pitchFamily="18" charset="0"/>
            </a:endParaRPr>
          </a:p>
          <a:p>
            <a:pPr algn="ctr"/>
            <a:r>
              <a:rPr lang="tr-TR" sz="2400" b="1" dirty="0" smtClean="0">
                <a:solidFill>
                  <a:srgbClr val="002060"/>
                </a:solidFill>
                <a:latin typeface="Times New Roman" panose="02020603050405020304" pitchFamily="18" charset="0"/>
                <a:cs typeface="Times New Roman" panose="02020603050405020304" pitchFamily="18" charset="0"/>
              </a:rPr>
              <a:t>KURTULUŞ KUTAY</a:t>
            </a:r>
          </a:p>
          <a:p>
            <a:pPr algn="ctr"/>
            <a:r>
              <a:rPr lang="tr-TR" sz="2400" b="1" dirty="0" smtClean="0">
                <a:solidFill>
                  <a:srgbClr val="002060"/>
                </a:solidFill>
                <a:latin typeface="Times New Roman" panose="02020603050405020304" pitchFamily="18" charset="0"/>
                <a:cs typeface="Times New Roman" panose="02020603050405020304" pitchFamily="18" charset="0"/>
              </a:rPr>
              <a:t>Uzman </a:t>
            </a:r>
            <a:r>
              <a:rPr lang="tr-TR" sz="2400" b="1" dirty="0" smtClean="0">
                <a:solidFill>
                  <a:srgbClr val="002060"/>
                </a:solidFill>
                <a:latin typeface="Times New Roman" panose="02020603050405020304" pitchFamily="18" charset="0"/>
                <a:cs typeface="Times New Roman" panose="02020603050405020304" pitchFamily="18" charset="0"/>
              </a:rPr>
              <a:t>Denetçi</a:t>
            </a:r>
          </a:p>
          <a:p>
            <a:pPr algn="ctr"/>
            <a:endParaRPr lang="tr-TR" sz="2400" b="1" dirty="0" smtClean="0">
              <a:solidFill>
                <a:srgbClr val="002060"/>
              </a:solidFill>
              <a:latin typeface="Times New Roman" panose="02020603050405020304" pitchFamily="18" charset="0"/>
              <a:cs typeface="Times New Roman" panose="02020603050405020304" pitchFamily="18" charset="0"/>
            </a:endParaRPr>
          </a:p>
          <a:p>
            <a:pPr algn="ctr"/>
            <a:r>
              <a:rPr lang="tr-TR" sz="2400" b="1" dirty="0" smtClean="0">
                <a:solidFill>
                  <a:srgbClr val="002060"/>
                </a:solidFill>
                <a:latin typeface="Times New Roman" panose="02020603050405020304" pitchFamily="18" charset="0"/>
                <a:cs typeface="Times New Roman" panose="02020603050405020304" pitchFamily="18" charset="0"/>
              </a:rPr>
              <a:t>Şubat 2019</a:t>
            </a:r>
          </a:p>
          <a:p>
            <a:pPr algn="ctr">
              <a:lnSpc>
                <a:spcPct val="150000"/>
              </a:lnSpc>
            </a:pPr>
            <a:endParaRPr lang="tr-TR" sz="2400" dirty="0">
              <a:solidFill>
                <a:srgbClr val="00B0F0"/>
              </a:solidFill>
              <a:latin typeface="Times New Roman" panose="02020603050405020304" pitchFamily="18" charset="0"/>
              <a:cs typeface="Times New Roman" panose="02020603050405020304" pitchFamily="18" charset="0"/>
            </a:endParaRPr>
          </a:p>
        </p:txBody>
      </p:sp>
      <p:pic>
        <p:nvPicPr>
          <p:cNvPr id="5"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3009" y="933709"/>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4344509" y="2013709"/>
            <a:ext cx="3877000" cy="369332"/>
          </a:xfrm>
          <a:prstGeom prst="rect">
            <a:avLst/>
          </a:prstGeom>
          <a:noFill/>
        </p:spPr>
        <p:txBody>
          <a:bodyPr wrap="square" rtlCol="0">
            <a:spAutoFit/>
          </a:bodyPr>
          <a:lstStyle/>
          <a:p>
            <a:r>
              <a:rPr lang="tr-TR" b="1" dirty="0" smtClean="0"/>
              <a:t>T.C. SAYIŞTAY BAŞKANLIĞI</a:t>
            </a:r>
            <a:endParaRPr lang="tr-TR" b="1" dirty="0"/>
          </a:p>
        </p:txBody>
      </p:sp>
      <p:pic>
        <p:nvPicPr>
          <p:cNvPr id="7"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223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003030"/>
            <a:ext cx="11160000" cy="5632311"/>
          </a:xfrm>
          <a:prstGeom prst="rect">
            <a:avLst/>
          </a:prstGeom>
        </p:spPr>
        <p:txBody>
          <a:bodyPr wrap="square">
            <a:spAutoFit/>
          </a:bodyPr>
          <a:lstStyle/>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Protokol: Proje Ayrıntılarını ve Proje Sorumluluklarını İçerir Belge</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Ara Raporlar (6 Ayda Proje Türlerine göre Komisyon tarafından değiştirilebilir)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Sonuç Raporu (Proje Bitiş Tarihinden itibaren 3 Ay İçinde) </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Süresi (En az 6 Ay En fazla 36 Ay)</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a:t>
            </a:r>
            <a:r>
              <a:rPr lang="tr-TR" sz="2000" b="1" i="1" dirty="0">
                <a:solidFill>
                  <a:srgbClr val="002060"/>
                </a:solidFill>
                <a:latin typeface="Times New Roman" panose="02020603050405020304" pitchFamily="18" charset="0"/>
                <a:cs typeface="Times New Roman" panose="02020603050405020304" pitchFamily="18" charset="0"/>
              </a:rPr>
              <a:t>Tez projeleri için verilen süreler, </a:t>
            </a:r>
            <a:r>
              <a:rPr lang="tr-TR" sz="2000" b="1" i="1" dirty="0" smtClean="0">
                <a:solidFill>
                  <a:srgbClr val="002060"/>
                </a:solidFill>
                <a:latin typeface="Times New Roman" panose="02020603050405020304" pitchFamily="18" charset="0"/>
                <a:cs typeface="Times New Roman" panose="02020603050405020304" pitchFamily="18" charset="0"/>
              </a:rPr>
              <a:t>yetkili birimler tarafından tezler </a:t>
            </a:r>
            <a:r>
              <a:rPr lang="tr-TR" sz="2000" b="1" i="1" dirty="0">
                <a:solidFill>
                  <a:srgbClr val="002060"/>
                </a:solidFill>
                <a:latin typeface="Times New Roman" panose="02020603050405020304" pitchFamily="18" charset="0"/>
                <a:cs typeface="Times New Roman" panose="02020603050405020304" pitchFamily="18" charset="0"/>
              </a:rPr>
              <a:t>için verilen yasal ek süreleri kapsayacak şekilde </a:t>
            </a:r>
            <a:r>
              <a:rPr lang="tr-TR" sz="2000" b="1" i="1" dirty="0" err="1" smtClean="0">
                <a:solidFill>
                  <a:srgbClr val="002060"/>
                </a:solidFill>
                <a:latin typeface="Times New Roman" panose="02020603050405020304" pitchFamily="18" charset="0"/>
                <a:cs typeface="Times New Roman" panose="02020603050405020304" pitchFamily="18" charset="0"/>
              </a:rPr>
              <a:t>uzatılabilir.Yüksek</a:t>
            </a:r>
            <a:r>
              <a:rPr lang="tr-TR" sz="2000" b="1" i="1" dirty="0" smtClean="0">
                <a:solidFill>
                  <a:srgbClr val="002060"/>
                </a:solidFill>
                <a:latin typeface="Times New Roman" panose="02020603050405020304" pitchFamily="18" charset="0"/>
                <a:cs typeface="Times New Roman" panose="02020603050405020304" pitchFamily="18" charset="0"/>
              </a:rPr>
              <a:t> </a:t>
            </a:r>
            <a:r>
              <a:rPr lang="tr-TR" sz="2000" b="1" i="1" dirty="0">
                <a:solidFill>
                  <a:srgbClr val="002060"/>
                </a:solidFill>
                <a:latin typeface="Times New Roman" panose="02020603050405020304" pitchFamily="18" charset="0"/>
                <a:cs typeface="Times New Roman" panose="02020603050405020304" pitchFamily="18" charset="0"/>
              </a:rPr>
              <a:t>Lisans ve Doktora Projelerinde Proje Harcamaları Normal </a:t>
            </a:r>
            <a:r>
              <a:rPr lang="tr-TR" sz="2000" b="1" i="1" dirty="0" err="1">
                <a:solidFill>
                  <a:srgbClr val="002060"/>
                </a:solidFill>
                <a:latin typeface="Times New Roman" panose="02020603050405020304" pitchFamily="18" charset="0"/>
                <a:cs typeface="Times New Roman" panose="02020603050405020304" pitchFamily="18" charset="0"/>
              </a:rPr>
              <a:t>Egitim</a:t>
            </a:r>
            <a:r>
              <a:rPr lang="tr-TR" sz="2000" b="1" i="1" dirty="0">
                <a:solidFill>
                  <a:srgbClr val="002060"/>
                </a:solidFill>
                <a:latin typeface="Times New Roman" panose="02020603050405020304" pitchFamily="18" charset="0"/>
                <a:cs typeface="Times New Roman" panose="02020603050405020304" pitchFamily="18" charset="0"/>
              </a:rPr>
              <a:t> Süresince yapılabilir. Normal Eğitim Süresi Yüksek Lisansta 4 Yarıyıl, </a:t>
            </a:r>
            <a:r>
              <a:rPr lang="tr-TR" sz="2000" b="1" i="1" dirty="0" smtClean="0">
                <a:solidFill>
                  <a:srgbClr val="002060"/>
                </a:solidFill>
                <a:latin typeface="Times New Roman" panose="02020603050405020304" pitchFamily="18" charset="0"/>
                <a:cs typeface="Times New Roman" panose="02020603050405020304" pitchFamily="18" charset="0"/>
              </a:rPr>
              <a:t>Doktorada </a:t>
            </a:r>
            <a:r>
              <a:rPr lang="tr-TR" sz="2000" b="1" i="1" dirty="0">
                <a:solidFill>
                  <a:srgbClr val="002060"/>
                </a:solidFill>
                <a:latin typeface="Times New Roman" panose="02020603050405020304" pitchFamily="18" charset="0"/>
                <a:cs typeface="Times New Roman" panose="02020603050405020304" pitchFamily="18" charset="0"/>
              </a:rPr>
              <a:t>8 Yarıyıldır.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Ek Bütçesi (En fazla %50 arttırılabilir.)</a:t>
            </a:r>
          </a:p>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endParaRPr lang="tr-TR" sz="2400" dirty="0" smtClean="0">
              <a:solidFill>
                <a:srgbClr val="FF000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5300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261975"/>
            <a:ext cx="11160000" cy="3970318"/>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Proje Özel Hesabının Kullanımı</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-Diğer Hesaplarla İlişkilendirilmez</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Süresi ile Sınırlı Olarak Proje Giderleri için Kullanılır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-Avans ve Kredi Kullanımı</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0437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65495" y="226683"/>
            <a:ext cx="11160000" cy="7848302"/>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BAP Projelerinden </a:t>
            </a:r>
            <a:r>
              <a:rPr lang="tr-TR" sz="2400" b="1" u="sng" dirty="0" err="1" smtClean="0">
                <a:solidFill>
                  <a:srgbClr val="002060"/>
                </a:solidFill>
                <a:latin typeface="Times New Roman" panose="02020603050405020304" pitchFamily="18" charset="0"/>
                <a:cs typeface="Times New Roman" panose="02020603050405020304" pitchFamily="18" charset="0"/>
              </a:rPr>
              <a:t>Bursiyer</a:t>
            </a:r>
            <a:r>
              <a:rPr lang="tr-TR" sz="2400" b="1" u="sng" dirty="0">
                <a:solidFill>
                  <a:srgbClr val="002060"/>
                </a:solidFill>
                <a:latin typeface="Times New Roman" panose="02020603050405020304" pitchFamily="18" charset="0"/>
                <a:cs typeface="Times New Roman" panose="02020603050405020304" pitchFamily="18" charset="0"/>
              </a:rPr>
              <a:t> Desteklenebilir.(</a:t>
            </a:r>
            <a:r>
              <a:rPr lang="tr-TR" sz="2400" b="1" u="sng" dirty="0" err="1" smtClean="0">
                <a:solidFill>
                  <a:srgbClr val="002060"/>
                </a:solidFill>
                <a:latin typeface="Times New Roman" panose="02020603050405020304" pitchFamily="18" charset="0"/>
                <a:cs typeface="Times New Roman" panose="02020603050405020304" pitchFamily="18" charset="0"/>
              </a:rPr>
              <a:t>Ek:Resmi</a:t>
            </a:r>
            <a:r>
              <a:rPr lang="tr-TR" sz="2400" b="1" u="sng" dirty="0" smtClean="0">
                <a:solidFill>
                  <a:srgbClr val="002060"/>
                </a:solidFill>
                <a:latin typeface="Times New Roman" panose="02020603050405020304" pitchFamily="18" charset="0"/>
                <a:cs typeface="Times New Roman" panose="02020603050405020304" pitchFamily="18" charset="0"/>
              </a:rPr>
              <a:t> Gazete-26/1/2018-30313) </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Yükseköğretim kurumlarında, yılı yatırım programında yer alan araştırma alt yapısı kurma ve geliştirme projeleri dışında yürütülen bilimsel araştırma projelerinde proje kapsamında burslu görevlendirilecek tezli yüksek lisans veya doktora programlarındaki öğrencilere burs verilebilir. </a:t>
            </a: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err="1" smtClean="0">
                <a:solidFill>
                  <a:srgbClr val="002060"/>
                </a:solidFill>
                <a:latin typeface="Times New Roman" panose="02020603050405020304" pitchFamily="18" charset="0"/>
                <a:cs typeface="Times New Roman" panose="02020603050405020304" pitchFamily="18" charset="0"/>
              </a:rPr>
              <a:t>Bursiyerlerde</a:t>
            </a:r>
            <a:r>
              <a:rPr lang="tr-TR" sz="2400" b="1" dirty="0" smtClean="0">
                <a:solidFill>
                  <a:srgbClr val="002060"/>
                </a:solidFill>
                <a:latin typeface="Times New Roman" panose="02020603050405020304" pitchFamily="18" charset="0"/>
                <a:cs typeface="Times New Roman" panose="02020603050405020304" pitchFamily="18" charset="0"/>
              </a:rPr>
              <a:t> aşağıdaki şartlar aranır: </a:t>
            </a:r>
          </a:p>
          <a:p>
            <a:pPr marL="457200" indent="-457200" algn="just">
              <a:lnSpc>
                <a:spcPct val="150000"/>
              </a:lnSpc>
              <a:buAutoNum type="alphaLcParenR"/>
            </a:pPr>
            <a:r>
              <a:rPr lang="tr-TR" sz="2400" b="1" dirty="0" smtClean="0">
                <a:solidFill>
                  <a:srgbClr val="002060"/>
                </a:solidFill>
                <a:latin typeface="Times New Roman" panose="02020603050405020304" pitchFamily="18" charset="0"/>
                <a:cs typeface="Times New Roman" panose="02020603050405020304" pitchFamily="18" charset="0"/>
              </a:rPr>
              <a:t>Türkiye’de ikamet etmek.</a:t>
            </a:r>
          </a:p>
          <a:p>
            <a:pPr marL="457200" indent="-457200" algn="just">
              <a:lnSpc>
                <a:spcPct val="150000"/>
              </a:lnSpc>
              <a:buAutoNum type="alphaLcParenR"/>
            </a:pPr>
            <a:r>
              <a:rPr lang="tr-TR" sz="2400" b="1" dirty="0" smtClean="0">
                <a:solidFill>
                  <a:srgbClr val="002060"/>
                </a:solidFill>
                <a:latin typeface="Times New Roman" panose="02020603050405020304" pitchFamily="18" charset="0"/>
                <a:cs typeface="Times New Roman" panose="02020603050405020304" pitchFamily="18" charset="0"/>
              </a:rPr>
              <a:t> Kırk yaşından gün almamış olmak. </a:t>
            </a:r>
          </a:p>
          <a:p>
            <a:pPr marL="457200" indent="-457200" algn="just">
              <a:lnSpc>
                <a:spcPct val="150000"/>
              </a:lnSpc>
              <a:buAutoNum type="alphaLcParenR"/>
            </a:pPr>
            <a:r>
              <a:rPr lang="tr-TR" sz="2400" b="1" dirty="0" smtClean="0">
                <a:solidFill>
                  <a:srgbClr val="002060"/>
                </a:solidFill>
                <a:latin typeface="Times New Roman" panose="02020603050405020304" pitchFamily="18" charset="0"/>
                <a:cs typeface="Times New Roman" panose="02020603050405020304" pitchFamily="18" charset="0"/>
              </a:rPr>
              <a:t> Bir kurum veya iş yerinde çalışmıyor olmak. </a:t>
            </a:r>
          </a:p>
          <a:p>
            <a:pPr marL="457200" indent="-457200" algn="just">
              <a:lnSpc>
                <a:spcPct val="150000"/>
              </a:lnSpc>
              <a:buAutoNum type="alphaLcParenR"/>
            </a:pPr>
            <a:r>
              <a:rPr lang="tr-TR" sz="2400" b="1" dirty="0" smtClean="0">
                <a:solidFill>
                  <a:srgbClr val="002060"/>
                </a:solidFill>
                <a:latin typeface="Times New Roman" panose="02020603050405020304" pitchFamily="18" charset="0"/>
                <a:cs typeface="Times New Roman" panose="02020603050405020304" pitchFamily="18" charset="0"/>
              </a:rPr>
              <a:t> Aynı dönemde TÜBİTAK yurtiçi lisansüstü burs programı </a:t>
            </a:r>
            <a:r>
              <a:rPr lang="tr-TR" sz="2400" b="1" dirty="0" err="1" smtClean="0">
                <a:solidFill>
                  <a:srgbClr val="002060"/>
                </a:solidFill>
                <a:latin typeface="Times New Roman" panose="02020603050405020304" pitchFamily="18" charset="0"/>
                <a:cs typeface="Times New Roman" panose="02020603050405020304" pitchFamily="18" charset="0"/>
              </a:rPr>
              <a:t>bursiyeri</a:t>
            </a:r>
            <a:r>
              <a:rPr lang="tr-TR" sz="2400" b="1" dirty="0" smtClean="0">
                <a:solidFill>
                  <a:srgbClr val="002060"/>
                </a:solidFill>
                <a:latin typeface="Times New Roman" panose="02020603050405020304" pitchFamily="18" charset="0"/>
                <a:cs typeface="Times New Roman" panose="02020603050405020304" pitchFamily="18" charset="0"/>
              </a:rPr>
              <a:t> olmamak.</a:t>
            </a:r>
          </a:p>
          <a:p>
            <a:pPr marL="457200" indent="-457200" algn="just">
              <a:lnSpc>
                <a:spcPct val="150000"/>
              </a:lnSpc>
              <a:buAutoNum type="alphaLcParenR"/>
            </a:pPr>
            <a:r>
              <a:rPr lang="tr-TR" sz="2400" b="1" dirty="0" smtClean="0">
                <a:solidFill>
                  <a:srgbClr val="002060"/>
                </a:solidFill>
                <a:latin typeface="Times New Roman" panose="02020603050405020304" pitchFamily="18" charset="0"/>
                <a:cs typeface="Times New Roman" panose="02020603050405020304" pitchFamily="18" charset="0"/>
              </a:rPr>
              <a:t>Aynı dönemde başka bir projede </a:t>
            </a:r>
            <a:r>
              <a:rPr lang="tr-TR" sz="2400" b="1" dirty="0" err="1" smtClean="0">
                <a:solidFill>
                  <a:srgbClr val="002060"/>
                </a:solidFill>
                <a:latin typeface="Times New Roman" panose="02020603050405020304" pitchFamily="18" charset="0"/>
                <a:cs typeface="Times New Roman" panose="02020603050405020304" pitchFamily="18" charset="0"/>
              </a:rPr>
              <a:t>bursiyer</a:t>
            </a:r>
            <a:r>
              <a:rPr lang="tr-TR" sz="2400" b="1" dirty="0" smtClean="0">
                <a:solidFill>
                  <a:srgbClr val="002060"/>
                </a:solidFill>
                <a:latin typeface="Times New Roman" panose="02020603050405020304" pitchFamily="18" charset="0"/>
                <a:cs typeface="Times New Roman" panose="02020603050405020304" pitchFamily="18" charset="0"/>
              </a:rPr>
              <a:t> olmamak.</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733687"/>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7753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0906" y="299458"/>
            <a:ext cx="11160000" cy="7294305"/>
          </a:xfrm>
          <a:prstGeom prst="rect">
            <a:avLst/>
          </a:prstGeom>
        </p:spPr>
        <p:txBody>
          <a:bodyPr wrap="square">
            <a:spAutoFit/>
          </a:bodyPr>
          <a:lstStyle/>
          <a:p>
            <a:pPr algn="just"/>
            <a:r>
              <a:rPr lang="tr-TR" sz="2400" b="1" u="sng" dirty="0" err="1">
                <a:solidFill>
                  <a:srgbClr val="002060"/>
                </a:solidFill>
                <a:latin typeface="Times New Roman" panose="02020603050405020304" pitchFamily="18" charset="0"/>
                <a:cs typeface="Times New Roman" panose="02020603050405020304" pitchFamily="18" charset="0"/>
              </a:rPr>
              <a:t>Bursiyer</a:t>
            </a:r>
            <a:r>
              <a:rPr lang="tr-TR" sz="2400" b="1" u="sng" dirty="0">
                <a:solidFill>
                  <a:srgbClr val="002060"/>
                </a:solidFill>
                <a:latin typeface="Times New Roman" panose="02020603050405020304" pitchFamily="18" charset="0"/>
                <a:cs typeface="Times New Roman" panose="02020603050405020304" pitchFamily="18" charset="0"/>
              </a:rPr>
              <a:t> seçiminde uyulacak ilkeler</a:t>
            </a:r>
          </a:p>
          <a:p>
            <a:pPr algn="just"/>
            <a:r>
              <a:rPr lang="tr-TR" sz="2400" b="1" dirty="0" smtClean="0">
                <a:solidFill>
                  <a:srgbClr val="002060"/>
                </a:solidFill>
                <a:latin typeface="Times New Roman" panose="02020603050405020304" pitchFamily="18" charset="0"/>
                <a:cs typeface="Times New Roman" panose="02020603050405020304" pitchFamily="18" charset="0"/>
              </a:rPr>
              <a:t>(</a:t>
            </a:r>
            <a:r>
              <a:rPr lang="tr-TR" sz="2400" b="1" dirty="0">
                <a:solidFill>
                  <a:srgbClr val="002060"/>
                </a:solidFill>
                <a:latin typeface="Times New Roman" panose="02020603050405020304" pitchFamily="18" charset="0"/>
                <a:cs typeface="Times New Roman" panose="02020603050405020304" pitchFamily="18" charset="0"/>
              </a:rPr>
              <a:t>1) Proje kapsamında görevlendirilecek tezli yüksek lisans ve doktora programındaki öğrencilere 3/3/2004 tarihli ve 5102 sayılı Yüksek Öğrenim Öğrencilerine Burs, Kredi Verilmesine İlişkin Kanun hükümlerine tabi olmaksızın burs verilir.</a:t>
            </a:r>
          </a:p>
          <a:p>
            <a:pPr algn="just"/>
            <a:r>
              <a:rPr lang="tr-TR" sz="2400" b="1" dirty="0">
                <a:solidFill>
                  <a:srgbClr val="002060"/>
                </a:solidFill>
                <a:latin typeface="Times New Roman" panose="02020603050405020304" pitchFamily="18" charset="0"/>
                <a:cs typeface="Times New Roman" panose="02020603050405020304" pitchFamily="18" charset="0"/>
              </a:rPr>
              <a:t>(2) </a:t>
            </a:r>
            <a:r>
              <a:rPr lang="tr-TR" sz="2400" b="1" dirty="0" smtClean="0">
                <a:solidFill>
                  <a:srgbClr val="002060"/>
                </a:solidFill>
                <a:latin typeface="Times New Roman" panose="02020603050405020304" pitchFamily="18" charset="0"/>
                <a:cs typeface="Times New Roman" panose="02020603050405020304" pitchFamily="18" charset="0"/>
              </a:rPr>
              <a:t>(RG-7/6/2018-30444)Burs </a:t>
            </a:r>
            <a:r>
              <a:rPr lang="tr-TR" sz="2400" b="1" dirty="0">
                <a:solidFill>
                  <a:srgbClr val="002060"/>
                </a:solidFill>
                <a:latin typeface="Times New Roman" panose="02020603050405020304" pitchFamily="18" charset="0"/>
                <a:cs typeface="Times New Roman" panose="02020603050405020304" pitchFamily="18" charset="0"/>
              </a:rPr>
              <a:t>miktarının üst sınırı 5102 sayılı Kanuna göre tezli yüksek lisans ve doktora öğrencilerine ödenmekte olan aylık burs tutarının %50 artırımlı tutarını geçmemek üzere YÖK Yürütme Kurulu tarafından belirlenir.</a:t>
            </a:r>
          </a:p>
          <a:p>
            <a:pPr algn="just"/>
            <a:r>
              <a:rPr lang="tr-TR" sz="2400" b="1" dirty="0">
                <a:solidFill>
                  <a:srgbClr val="002060"/>
                </a:solidFill>
                <a:latin typeface="Times New Roman" panose="02020603050405020304" pitchFamily="18" charset="0"/>
                <a:cs typeface="Times New Roman" panose="02020603050405020304" pitchFamily="18" charset="0"/>
              </a:rPr>
              <a:t>(3) Burs miktarı ise üst sınır dikkate alınarak Komisyon tarafından belirlenir.</a:t>
            </a:r>
          </a:p>
          <a:p>
            <a:pPr algn="just"/>
            <a:r>
              <a:rPr lang="tr-TR" sz="2400" b="1" dirty="0">
                <a:solidFill>
                  <a:srgbClr val="002060"/>
                </a:solidFill>
                <a:latin typeface="Times New Roman" panose="02020603050405020304" pitchFamily="18" charset="0"/>
                <a:cs typeface="Times New Roman" panose="02020603050405020304" pitchFamily="18" charset="0"/>
              </a:rPr>
              <a:t>(4) </a:t>
            </a:r>
            <a:r>
              <a:rPr lang="tr-TR" sz="2400" b="1" dirty="0" err="1">
                <a:solidFill>
                  <a:srgbClr val="002060"/>
                </a:solidFill>
                <a:latin typeface="Times New Roman" panose="02020603050405020304" pitchFamily="18" charset="0"/>
                <a:cs typeface="Times New Roman" panose="02020603050405020304" pitchFamily="18" charset="0"/>
              </a:rPr>
              <a:t>Bursiyerlere</a:t>
            </a:r>
            <a:r>
              <a:rPr lang="tr-TR" sz="2400" b="1" dirty="0">
                <a:solidFill>
                  <a:srgbClr val="002060"/>
                </a:solidFill>
                <a:latin typeface="Times New Roman" panose="02020603050405020304" pitchFamily="18" charset="0"/>
                <a:cs typeface="Times New Roman" panose="02020603050405020304" pitchFamily="18" charset="0"/>
              </a:rPr>
              <a:t>, belirlenen burs miktarı görev yapılan ayı takip eden ay içerisinde proje bütçesinden ödenir.</a:t>
            </a:r>
          </a:p>
          <a:p>
            <a:pPr algn="just"/>
            <a:r>
              <a:rPr lang="tr-TR" sz="2400" b="1" dirty="0">
                <a:solidFill>
                  <a:srgbClr val="002060"/>
                </a:solidFill>
                <a:latin typeface="Times New Roman" panose="02020603050405020304" pitchFamily="18" charset="0"/>
                <a:cs typeface="Times New Roman" panose="02020603050405020304" pitchFamily="18" charset="0"/>
              </a:rPr>
              <a:t>(5) Bir projede en fazla iki </a:t>
            </a:r>
            <a:r>
              <a:rPr lang="tr-TR" sz="2400" b="1" dirty="0" err="1">
                <a:solidFill>
                  <a:srgbClr val="002060"/>
                </a:solidFill>
                <a:latin typeface="Times New Roman" panose="02020603050405020304" pitchFamily="18" charset="0"/>
                <a:cs typeface="Times New Roman" panose="02020603050405020304" pitchFamily="18" charset="0"/>
              </a:rPr>
              <a:t>bursiyer</a:t>
            </a:r>
            <a:r>
              <a:rPr lang="tr-TR" sz="2400" b="1" dirty="0">
                <a:solidFill>
                  <a:srgbClr val="002060"/>
                </a:solidFill>
                <a:latin typeface="Times New Roman" panose="02020603050405020304" pitchFamily="18" charset="0"/>
                <a:cs typeface="Times New Roman" panose="02020603050405020304" pitchFamily="18" charset="0"/>
              </a:rPr>
              <a:t> görevlendirilebilir. Ancak projeden ayrılan </a:t>
            </a:r>
            <a:r>
              <a:rPr lang="tr-TR" sz="2400" b="1" dirty="0" err="1">
                <a:solidFill>
                  <a:srgbClr val="002060"/>
                </a:solidFill>
                <a:latin typeface="Times New Roman" panose="02020603050405020304" pitchFamily="18" charset="0"/>
                <a:cs typeface="Times New Roman" panose="02020603050405020304" pitchFamily="18" charset="0"/>
              </a:rPr>
              <a:t>bursiyer</a:t>
            </a:r>
            <a:r>
              <a:rPr lang="tr-TR" sz="2400" b="1" dirty="0">
                <a:solidFill>
                  <a:srgbClr val="002060"/>
                </a:solidFill>
                <a:latin typeface="Times New Roman" panose="02020603050405020304" pitchFamily="18" charset="0"/>
                <a:cs typeface="Times New Roman" panose="02020603050405020304" pitchFamily="18" charset="0"/>
              </a:rPr>
              <a:t> yerine aynı şartlarda yeni bir </a:t>
            </a:r>
            <a:r>
              <a:rPr lang="tr-TR" sz="2400" b="1" dirty="0" err="1">
                <a:solidFill>
                  <a:srgbClr val="002060"/>
                </a:solidFill>
                <a:latin typeface="Times New Roman" panose="02020603050405020304" pitchFamily="18" charset="0"/>
                <a:cs typeface="Times New Roman" panose="02020603050405020304" pitchFamily="18" charset="0"/>
              </a:rPr>
              <a:t>bursiyer</a:t>
            </a:r>
            <a:r>
              <a:rPr lang="tr-TR" sz="2400" b="1" dirty="0">
                <a:solidFill>
                  <a:srgbClr val="002060"/>
                </a:solidFill>
                <a:latin typeface="Times New Roman" panose="02020603050405020304" pitchFamily="18" charset="0"/>
                <a:cs typeface="Times New Roman" panose="02020603050405020304" pitchFamily="18" charset="0"/>
              </a:rPr>
              <a:t> görevlendirilebilir.</a:t>
            </a:r>
          </a:p>
          <a:p>
            <a:pPr algn="just"/>
            <a:r>
              <a:rPr lang="tr-TR" sz="2400" b="1" dirty="0">
                <a:solidFill>
                  <a:srgbClr val="002060"/>
                </a:solidFill>
                <a:latin typeface="Times New Roman" panose="02020603050405020304" pitchFamily="18" charset="0"/>
                <a:cs typeface="Times New Roman" panose="02020603050405020304" pitchFamily="18" charset="0"/>
              </a:rPr>
              <a:t>(6) Bir </a:t>
            </a:r>
            <a:r>
              <a:rPr lang="tr-TR" sz="2400" b="1" dirty="0" err="1">
                <a:solidFill>
                  <a:srgbClr val="002060"/>
                </a:solidFill>
                <a:latin typeface="Times New Roman" panose="02020603050405020304" pitchFamily="18" charset="0"/>
                <a:cs typeface="Times New Roman" panose="02020603050405020304" pitchFamily="18" charset="0"/>
              </a:rPr>
              <a:t>bursiyer</a:t>
            </a:r>
            <a:r>
              <a:rPr lang="tr-TR" sz="2400" b="1" dirty="0">
                <a:solidFill>
                  <a:srgbClr val="002060"/>
                </a:solidFill>
                <a:latin typeface="Times New Roman" panose="02020603050405020304" pitchFamily="18" charset="0"/>
                <a:cs typeface="Times New Roman" panose="02020603050405020304" pitchFamily="18" charset="0"/>
              </a:rPr>
              <a:t> aynı anda birden fazla projede görev alamaz ve proje yürürlüğe girdikten sonra görevlendirilen </a:t>
            </a:r>
            <a:r>
              <a:rPr lang="tr-TR" sz="2400" b="1" dirty="0" err="1">
                <a:solidFill>
                  <a:srgbClr val="002060"/>
                </a:solidFill>
                <a:latin typeface="Times New Roman" panose="02020603050405020304" pitchFamily="18" charset="0"/>
                <a:cs typeface="Times New Roman" panose="02020603050405020304" pitchFamily="18" charset="0"/>
              </a:rPr>
              <a:t>bursiyer</a:t>
            </a:r>
            <a:r>
              <a:rPr lang="tr-TR" sz="2400" b="1" dirty="0">
                <a:solidFill>
                  <a:srgbClr val="002060"/>
                </a:solidFill>
                <a:latin typeface="Times New Roman" panose="02020603050405020304" pitchFamily="18" charset="0"/>
                <a:cs typeface="Times New Roman" panose="02020603050405020304" pitchFamily="18" charset="0"/>
              </a:rPr>
              <a:t> sayısı artırılamaz.</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2267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0906" y="461352"/>
            <a:ext cx="11160000" cy="6555641"/>
          </a:xfrm>
          <a:prstGeom prst="rect">
            <a:avLst/>
          </a:prstGeom>
        </p:spPr>
        <p:txBody>
          <a:bodyPr wrap="square">
            <a:spAutoFit/>
          </a:bodyPr>
          <a:lstStyle/>
          <a:p>
            <a:pPr algn="just"/>
            <a:r>
              <a:rPr lang="tr-TR" sz="2400" b="1" u="sng" dirty="0" smtClean="0">
                <a:solidFill>
                  <a:srgbClr val="002060"/>
                </a:solidFill>
                <a:latin typeface="Times New Roman" panose="02020603050405020304" pitchFamily="18" charset="0"/>
                <a:cs typeface="Times New Roman" panose="02020603050405020304" pitchFamily="18" charset="0"/>
              </a:rPr>
              <a:t>Doktora Sonrası Araştırmacı Çalıştırılması</a:t>
            </a:r>
            <a:endParaRPr lang="tr-TR" sz="2400" b="1" u="sng"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Devlet yükseköğretim kurumlarının uygulama ve araştırma merkezlerinde, araştırma enstitülerinde sadece Ar-Ge faaliyetlerinde bulunmak veya öğretim üyelerinin yürüttükleri Ar-Ge kapsamındaki projelere yardımcı olmak üzere, doktora ile tıpta, diş hekimliğinde, eczacılıkta ve veteriner hekimlikte uzmanlık veya sanatta yeterlik eğitimi sonrasındaki yedi yıl içerisinde kalmak kaydıyla en fazla üç yıl süre ile giderleri döner sermaye gelirlerinden bilimsel araştırma projeleri için ayrılan kaynaktan karşılanmak üzere sözleşmeli olarak doktora sonrası araştırmacı istihdam edilebilir.</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55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34261" y="437076"/>
            <a:ext cx="11160000" cy="5447645"/>
          </a:xfrm>
          <a:prstGeom prst="rect">
            <a:avLst/>
          </a:prstGeom>
        </p:spPr>
        <p:txBody>
          <a:bodyPr wrap="square">
            <a:spAutoFit/>
          </a:bodyPr>
          <a:lstStyle/>
          <a:p>
            <a:pPr algn="just"/>
            <a:r>
              <a:rPr lang="tr-TR" sz="2400" b="1" u="sng" dirty="0" smtClean="0">
                <a:solidFill>
                  <a:srgbClr val="002060"/>
                </a:solidFill>
                <a:latin typeface="Times New Roman" panose="02020603050405020304" pitchFamily="18" charset="0"/>
                <a:cs typeface="Times New Roman" panose="02020603050405020304" pitchFamily="18" charset="0"/>
              </a:rPr>
              <a:t>Doktora Sonrası Araştırmacı </a:t>
            </a:r>
            <a:r>
              <a:rPr lang="tr-TR" sz="2400" b="1" u="sng" dirty="0">
                <a:solidFill>
                  <a:srgbClr val="002060"/>
                </a:solidFill>
                <a:latin typeface="Times New Roman" panose="02020603050405020304" pitchFamily="18" charset="0"/>
                <a:cs typeface="Times New Roman" panose="02020603050405020304" pitchFamily="18" charset="0"/>
              </a:rPr>
              <a:t>Çalıştırılması </a:t>
            </a:r>
            <a:r>
              <a:rPr lang="tr-TR" sz="2400" b="1" u="sng" dirty="0" smtClean="0">
                <a:solidFill>
                  <a:srgbClr val="002060"/>
                </a:solidFill>
                <a:latin typeface="Times New Roman" panose="02020603050405020304" pitchFamily="18" charset="0"/>
                <a:cs typeface="Times New Roman" panose="02020603050405020304" pitchFamily="18" charset="0"/>
              </a:rPr>
              <a:t>– (R.G.7/6/2018-30444</a:t>
            </a:r>
            <a:r>
              <a:rPr lang="tr-TR" sz="2400" b="1" u="sng" dirty="0">
                <a:solidFill>
                  <a:srgbClr val="002060"/>
                </a:solidFill>
                <a:latin typeface="Times New Roman" panose="02020603050405020304" pitchFamily="18" charset="0"/>
                <a:cs typeface="Times New Roman" panose="02020603050405020304" pitchFamily="18" charset="0"/>
              </a:rPr>
              <a:t>)</a:t>
            </a:r>
            <a:endParaRPr lang="tr-TR" sz="2400" dirty="0"/>
          </a:p>
          <a:p>
            <a:pPr algn="just"/>
            <a:r>
              <a:rPr lang="tr-TR" sz="2400" b="1" dirty="0" smtClean="0">
                <a:solidFill>
                  <a:srgbClr val="002060"/>
                </a:solidFill>
                <a:latin typeface="Times New Roman" panose="02020603050405020304" pitchFamily="18" charset="0"/>
                <a:cs typeface="Times New Roman" panose="02020603050405020304" pitchFamily="18" charset="0"/>
              </a:rPr>
              <a:t>İstihdam </a:t>
            </a:r>
            <a:r>
              <a:rPr lang="tr-TR" sz="2400" b="1" dirty="0">
                <a:solidFill>
                  <a:srgbClr val="002060"/>
                </a:solidFill>
                <a:latin typeface="Times New Roman" panose="02020603050405020304" pitchFamily="18" charset="0"/>
                <a:cs typeface="Times New Roman" panose="02020603050405020304" pitchFamily="18" charset="0"/>
              </a:rPr>
              <a:t>edilecek personel sayısı ilgili yükseköğretim kurumunun dolu öğretim elemanı kadrosu sayısının %5’i ile </a:t>
            </a:r>
            <a:r>
              <a:rPr lang="tr-TR" sz="2400" b="1" dirty="0" smtClean="0">
                <a:solidFill>
                  <a:srgbClr val="002060"/>
                </a:solidFill>
                <a:latin typeface="Times New Roman" panose="02020603050405020304" pitchFamily="18" charset="0"/>
                <a:cs typeface="Times New Roman" panose="02020603050405020304" pitchFamily="18" charset="0"/>
              </a:rPr>
              <a:t>sınırlıdır. Bunların </a:t>
            </a:r>
            <a:r>
              <a:rPr lang="tr-TR" sz="2400" b="1" dirty="0">
                <a:solidFill>
                  <a:srgbClr val="002060"/>
                </a:solidFill>
                <a:latin typeface="Times New Roman" panose="02020603050405020304" pitchFamily="18" charset="0"/>
                <a:cs typeface="Times New Roman" panose="02020603050405020304" pitchFamily="18" charset="0"/>
              </a:rPr>
              <a:t>yükseköğretim kurumları itibarıyla dağılımı, sözleşme örneği, sözleşme süresinin uzatılması ve sona erdirilmesine ilişkin hususlar ile 40.000 gösterge rakamının memur aylık katsayısı ile çarpımı sonucu bulunacak tutarı geçmemek üzere ücretleri Yükseköğretim Kurulu tarafından belirlenir. </a:t>
            </a:r>
            <a:r>
              <a:rPr lang="tr-TR" sz="2400" b="1" dirty="0" smtClean="0">
                <a:solidFill>
                  <a:srgbClr val="002060"/>
                </a:solidFill>
                <a:latin typeface="Times New Roman" panose="02020603050405020304" pitchFamily="18" charset="0"/>
                <a:cs typeface="Times New Roman" panose="02020603050405020304" pitchFamily="18" charset="0"/>
              </a:rPr>
              <a:t> Bunlara</a:t>
            </a:r>
            <a:r>
              <a:rPr lang="tr-TR" sz="2400" b="1" dirty="0">
                <a:solidFill>
                  <a:srgbClr val="002060"/>
                </a:solidFill>
                <a:latin typeface="Times New Roman" panose="02020603050405020304" pitchFamily="18" charset="0"/>
                <a:cs typeface="Times New Roman" panose="02020603050405020304" pitchFamily="18" charset="0"/>
              </a:rPr>
              <a:t>, diğer mevzuatta aksine hüküm bulunsa dahi, bu maddede öngörülen ücret dışında herhangi bir ad altında ödeme yapılamaz ve sözleşmelere bu hususta hüküm konulamaz</a:t>
            </a:r>
            <a:r>
              <a:rPr lang="tr-TR" sz="2400" b="1" dirty="0" smtClean="0">
                <a:solidFill>
                  <a:srgbClr val="002060"/>
                </a:solidFill>
                <a:latin typeface="Times New Roman" panose="02020603050405020304" pitchFamily="18" charset="0"/>
                <a:cs typeface="Times New Roman" panose="02020603050405020304" pitchFamily="18" charset="0"/>
              </a:rPr>
              <a:t>.</a:t>
            </a:r>
            <a:endParaRPr lang="tr-TR" sz="2400" b="1" dirty="0">
              <a:solidFill>
                <a:srgbClr val="002060"/>
              </a:solidFill>
              <a:latin typeface="Times New Roman" panose="02020603050405020304" pitchFamily="18" charset="0"/>
              <a:cs typeface="Times New Roman" panose="02020603050405020304" pitchFamily="18" charset="0"/>
            </a:endParaRPr>
          </a:p>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r>
              <a:rPr lang="tr-TR" sz="2400" b="1" dirty="0">
                <a:solidFill>
                  <a:srgbClr val="002060"/>
                </a:solidFill>
                <a:latin typeface="Times New Roman" panose="02020603050405020304" pitchFamily="18" charset="0"/>
                <a:cs typeface="Times New Roman" panose="02020603050405020304" pitchFamily="18" charset="0"/>
              </a:rPr>
              <a:t>Mali ve sosyal haklar dışında kalan istihdama ilişkin diğer hususlarda 657 sayılı Kanunun 4 üncü maddesinin (B) fıkrası kapsamında Ar-Ge proje hizmetlerine ilişkin pozisyonlarda istihdam edilen personelin tabi olduğu hükümler uygulanır</a:t>
            </a:r>
            <a:r>
              <a:rPr lang="tr-TR" sz="2400" b="1" dirty="0" smtClean="0">
                <a:solidFill>
                  <a:srgbClr val="002060"/>
                </a:solidFill>
                <a:latin typeface="Times New Roman" panose="02020603050405020304" pitchFamily="18" charset="0"/>
                <a:cs typeface="Times New Roman" panose="02020603050405020304" pitchFamily="18" charset="0"/>
              </a:rPr>
              <a:t>.</a:t>
            </a: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3528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708981"/>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İhale ve Satın Alma</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●Mal </a:t>
            </a:r>
            <a:r>
              <a:rPr lang="tr-TR" sz="2200" b="1" dirty="0">
                <a:solidFill>
                  <a:srgbClr val="002060"/>
                </a:solidFill>
                <a:latin typeface="Times New Roman" panose="02020603050405020304" pitchFamily="18" charset="0"/>
                <a:cs typeface="Times New Roman" panose="02020603050405020304" pitchFamily="18" charset="0"/>
              </a:rPr>
              <a:t>ve Hizmet </a:t>
            </a:r>
            <a:r>
              <a:rPr lang="tr-TR" sz="2200" b="1" dirty="0" smtClean="0">
                <a:solidFill>
                  <a:srgbClr val="002060"/>
                </a:solidFill>
                <a:latin typeface="Times New Roman" panose="02020603050405020304" pitchFamily="18" charset="0"/>
                <a:cs typeface="Times New Roman" panose="02020603050405020304" pitchFamily="18" charset="0"/>
              </a:rPr>
              <a:t>Alımları</a:t>
            </a:r>
          </a:p>
          <a:p>
            <a:pPr algn="just">
              <a:lnSpc>
                <a:spcPct val="150000"/>
              </a:lnSpc>
            </a:pPr>
            <a:r>
              <a:rPr lang="tr-TR" sz="2200" dirty="0" smtClean="0">
                <a:solidFill>
                  <a:srgbClr val="002060"/>
                </a:solidFill>
                <a:latin typeface="Times New Roman" panose="02020603050405020304" pitchFamily="18" charset="0"/>
                <a:cs typeface="Times New Roman" panose="02020603050405020304" pitchFamily="18" charset="0"/>
              </a:rPr>
              <a:t>“</a:t>
            </a:r>
            <a:r>
              <a:rPr lang="tr-TR" sz="2200" dirty="0">
                <a:solidFill>
                  <a:srgbClr val="002060"/>
                </a:solidFill>
                <a:latin typeface="Times New Roman" panose="02020603050405020304" pitchFamily="18" charset="0"/>
                <a:cs typeface="Times New Roman" panose="02020603050405020304" pitchFamily="18" charset="0"/>
              </a:rPr>
              <a:t>Yükseköğretim Kurumları Tarafından, 4734 Sayılı Kamu İhale Kanununun 3 üncü Maddesinin (f) Bendi Kapsamında Yapılacak İhalelere İlişkin Karar</a:t>
            </a:r>
            <a:r>
              <a:rPr lang="tr-TR" sz="2200" dirty="0" smtClean="0">
                <a:solidFill>
                  <a:srgbClr val="002060"/>
                </a:solidFill>
                <a:latin typeface="Times New Roman" panose="02020603050405020304" pitchFamily="18" charset="0"/>
                <a:cs typeface="Times New Roman" panose="02020603050405020304" pitchFamily="18" charset="0"/>
              </a:rPr>
              <a:t>” 2003/6554 </a:t>
            </a:r>
            <a:r>
              <a:rPr lang="tr-TR" sz="2200" dirty="0">
                <a:solidFill>
                  <a:srgbClr val="002060"/>
                </a:solidFill>
                <a:latin typeface="Times New Roman" panose="02020603050405020304" pitchFamily="18" charset="0"/>
                <a:cs typeface="Times New Roman" panose="02020603050405020304" pitchFamily="18" charset="0"/>
              </a:rPr>
              <a:t>Sayılı </a:t>
            </a:r>
            <a:r>
              <a:rPr lang="tr-TR" sz="2200" dirty="0" smtClean="0">
                <a:solidFill>
                  <a:srgbClr val="002060"/>
                </a:solidFill>
                <a:latin typeface="Times New Roman" panose="02020603050405020304" pitchFamily="18" charset="0"/>
                <a:cs typeface="Times New Roman" panose="02020603050405020304" pitchFamily="18" charset="0"/>
              </a:rPr>
              <a:t>BKK</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●Belli </a:t>
            </a:r>
            <a:r>
              <a:rPr lang="tr-TR" sz="2200" b="1" dirty="0" smtClean="0">
                <a:solidFill>
                  <a:srgbClr val="002060"/>
                </a:solidFill>
                <a:latin typeface="Times New Roman" panose="02020603050405020304" pitchFamily="18" charset="0"/>
                <a:cs typeface="Times New Roman" panose="02020603050405020304" pitchFamily="18" charset="0"/>
              </a:rPr>
              <a:t>İstekliler Arasında, Pazarlık, Doğrudan Temin</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●Parasal </a:t>
            </a:r>
            <a:r>
              <a:rPr lang="tr-TR" sz="2200" b="1" dirty="0" smtClean="0">
                <a:solidFill>
                  <a:srgbClr val="002060"/>
                </a:solidFill>
                <a:latin typeface="Times New Roman" panose="02020603050405020304" pitchFamily="18" charset="0"/>
                <a:cs typeface="Times New Roman" panose="02020603050405020304" pitchFamily="18" charset="0"/>
              </a:rPr>
              <a:t>Limitler </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●İhale </a:t>
            </a:r>
            <a:r>
              <a:rPr lang="tr-TR" sz="2200" b="1" dirty="0" smtClean="0">
                <a:solidFill>
                  <a:srgbClr val="002060"/>
                </a:solidFill>
                <a:latin typeface="Times New Roman" panose="02020603050405020304" pitchFamily="18" charset="0"/>
                <a:cs typeface="Times New Roman" panose="02020603050405020304" pitchFamily="18" charset="0"/>
              </a:rPr>
              <a:t>Süreci</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●Aşırı </a:t>
            </a:r>
            <a:r>
              <a:rPr lang="tr-TR" sz="2200" b="1" dirty="0" smtClean="0">
                <a:solidFill>
                  <a:srgbClr val="002060"/>
                </a:solidFill>
                <a:latin typeface="Times New Roman" panose="02020603050405020304" pitchFamily="18" charset="0"/>
                <a:cs typeface="Times New Roman" panose="02020603050405020304" pitchFamily="18" charset="0"/>
              </a:rPr>
              <a:t>Düşük Teklifler </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●Kamu </a:t>
            </a:r>
            <a:r>
              <a:rPr lang="tr-TR" sz="2200" b="1" dirty="0" smtClean="0">
                <a:solidFill>
                  <a:srgbClr val="002060"/>
                </a:solidFill>
                <a:latin typeface="Times New Roman" panose="02020603050405020304" pitchFamily="18" charset="0"/>
                <a:cs typeface="Times New Roman" panose="02020603050405020304" pitchFamily="18" charset="0"/>
              </a:rPr>
              <a:t>İhale Kurumuna Başvurulamaz</a:t>
            </a: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329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3323987"/>
          </a:xfrm>
          <a:prstGeom prst="rect">
            <a:avLst/>
          </a:prstGeom>
        </p:spPr>
        <p:txBody>
          <a:bodyPr wrap="square">
            <a:spAutoFit/>
          </a:bodyPr>
          <a:lstStyle/>
          <a:p>
            <a:pPr algn="just">
              <a:lnSpc>
                <a:spcPct val="150000"/>
              </a:lnSpc>
            </a:pPr>
            <a:r>
              <a:rPr lang="tr-TR" sz="2800" b="1" u="sng" dirty="0" smtClean="0">
                <a:solidFill>
                  <a:srgbClr val="002060"/>
                </a:solidFill>
                <a:latin typeface="Times New Roman" panose="02020603050405020304" pitchFamily="18" charset="0"/>
                <a:cs typeface="Times New Roman" panose="02020603050405020304" pitchFamily="18" charset="0"/>
              </a:rPr>
              <a:t>Proje Çıktıları</a:t>
            </a:r>
          </a:p>
          <a:p>
            <a:pPr algn="just">
              <a:lnSpc>
                <a:spcPct val="150000"/>
              </a:lnSpc>
            </a:pPr>
            <a:r>
              <a:rPr lang="tr-TR" sz="2800" b="1" dirty="0">
                <a:solidFill>
                  <a:srgbClr val="002060"/>
                </a:solidFill>
                <a:latin typeface="Times New Roman" panose="02020603050405020304" pitchFamily="18" charset="0"/>
                <a:cs typeface="Times New Roman" panose="02020603050405020304" pitchFamily="18" charset="0"/>
              </a:rPr>
              <a:t>●Telif </a:t>
            </a:r>
            <a:r>
              <a:rPr lang="tr-TR" sz="2800" b="1" dirty="0" smtClean="0">
                <a:solidFill>
                  <a:srgbClr val="002060"/>
                </a:solidFill>
                <a:latin typeface="Times New Roman" panose="02020603050405020304" pitchFamily="18" charset="0"/>
                <a:cs typeface="Times New Roman" panose="02020603050405020304" pitchFamily="18" charset="0"/>
              </a:rPr>
              <a:t>Hakları</a:t>
            </a:r>
            <a:r>
              <a:rPr lang="tr-TR" sz="2800" b="1" dirty="0">
                <a:solidFill>
                  <a:srgbClr val="002060"/>
                </a:solidFill>
                <a:latin typeface="Times New Roman" panose="02020603050405020304" pitchFamily="18" charset="0"/>
                <a:cs typeface="Times New Roman" panose="02020603050405020304" pitchFamily="18" charset="0"/>
              </a:rPr>
              <a:t>	</a:t>
            </a:r>
            <a:endParaRPr lang="tr-TR" sz="28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800" b="1" dirty="0">
                <a:solidFill>
                  <a:srgbClr val="002060"/>
                </a:solidFill>
                <a:latin typeface="Times New Roman" panose="02020603050405020304" pitchFamily="18" charset="0"/>
                <a:cs typeface="Times New Roman" panose="02020603050405020304" pitchFamily="18" charset="0"/>
              </a:rPr>
              <a:t>●Patent</a:t>
            </a:r>
            <a:endParaRPr lang="tr-TR" sz="28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800" b="1" dirty="0">
                <a:solidFill>
                  <a:srgbClr val="002060"/>
                </a:solidFill>
                <a:latin typeface="Times New Roman" panose="02020603050405020304" pitchFamily="18" charset="0"/>
                <a:cs typeface="Times New Roman" panose="02020603050405020304" pitchFamily="18" charset="0"/>
              </a:rPr>
              <a:t>●Buluş</a:t>
            </a:r>
            <a:endParaRPr lang="tr-TR" sz="28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800" b="1" dirty="0">
                <a:solidFill>
                  <a:srgbClr val="002060"/>
                </a:solidFill>
                <a:latin typeface="Times New Roman" panose="02020603050405020304" pitchFamily="18" charset="0"/>
                <a:cs typeface="Times New Roman" panose="02020603050405020304" pitchFamily="18" charset="0"/>
              </a:rPr>
              <a:t>●Ürün</a:t>
            </a:r>
            <a:endParaRPr lang="tr-TR" sz="2800" b="1" dirty="0" smtClean="0">
              <a:solidFill>
                <a:srgbClr val="00206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437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371852"/>
            <a:ext cx="11160000" cy="6032421"/>
          </a:xfrm>
          <a:prstGeom prst="rect">
            <a:avLst/>
          </a:prstGeom>
        </p:spPr>
        <p:txBody>
          <a:bodyPr wrap="square">
            <a:spAutoFit/>
          </a:bodyPr>
          <a:lstStyle/>
          <a:p>
            <a:pPr algn="just"/>
            <a:r>
              <a:rPr lang="tr-TR" sz="2400" b="1" u="sng" dirty="0" smtClean="0">
                <a:solidFill>
                  <a:srgbClr val="002060"/>
                </a:solidFill>
                <a:latin typeface="Times New Roman" panose="02020603050405020304" pitchFamily="18" charset="0"/>
                <a:cs typeface="Times New Roman" panose="02020603050405020304" pitchFamily="18" charset="0"/>
              </a:rPr>
              <a:t>Mali hükümler</a:t>
            </a:r>
          </a:p>
          <a:p>
            <a:pPr algn="just"/>
            <a:r>
              <a:rPr lang="tr-TR" sz="2200" b="1" dirty="0" smtClean="0">
                <a:solidFill>
                  <a:srgbClr val="002060"/>
                </a:solidFill>
                <a:latin typeface="Times New Roman" panose="02020603050405020304" pitchFamily="18" charset="0"/>
                <a:cs typeface="Times New Roman" panose="02020603050405020304" pitchFamily="18" charset="0"/>
              </a:rPr>
              <a:t>Madde 14</a:t>
            </a:r>
            <a:endParaRPr lang="tr-TR" sz="2200" b="1" dirty="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Both"/>
            </a:pPr>
            <a:r>
              <a:rPr lang="tr-TR" sz="2200" b="1" dirty="0" smtClean="0">
                <a:solidFill>
                  <a:srgbClr val="002060"/>
                </a:solidFill>
                <a:latin typeface="Times New Roman" panose="02020603050405020304" pitchFamily="18" charset="0"/>
                <a:cs typeface="Times New Roman" panose="02020603050405020304" pitchFamily="18" charset="0"/>
              </a:rPr>
              <a:t>Özel </a:t>
            </a:r>
            <a:r>
              <a:rPr lang="tr-TR" sz="2200" b="1" dirty="0">
                <a:solidFill>
                  <a:srgbClr val="002060"/>
                </a:solidFill>
                <a:latin typeface="Times New Roman" panose="02020603050405020304" pitchFamily="18" charset="0"/>
                <a:cs typeface="Times New Roman" panose="02020603050405020304" pitchFamily="18" charset="0"/>
              </a:rPr>
              <a:t>hesaba aktarılan tutarlardan yapılan harcamalar ve verilen ön ödemeler bilimsel </a:t>
            </a:r>
            <a:r>
              <a:rPr lang="tr-TR" sz="2200" b="1" dirty="0" smtClean="0">
                <a:solidFill>
                  <a:srgbClr val="002060"/>
                </a:solidFill>
                <a:latin typeface="Times New Roman" panose="02020603050405020304" pitchFamily="18" charset="0"/>
                <a:cs typeface="Times New Roman" panose="02020603050405020304" pitchFamily="18" charset="0"/>
              </a:rPr>
              <a:t>araştırma projeleri koordinasyon </a:t>
            </a:r>
            <a:r>
              <a:rPr lang="tr-TR" sz="2200" b="1" dirty="0">
                <a:solidFill>
                  <a:srgbClr val="002060"/>
                </a:solidFill>
                <a:latin typeface="Times New Roman" panose="02020603050405020304" pitchFamily="18" charset="0"/>
                <a:cs typeface="Times New Roman" panose="02020603050405020304" pitchFamily="18" charset="0"/>
              </a:rPr>
              <a:t>birimince öz gelir ve hazine yardımı karşılığı ayrımı yapılarak, </a:t>
            </a:r>
            <a:r>
              <a:rPr lang="tr-TR" sz="2200" b="1" dirty="0" smtClean="0">
                <a:solidFill>
                  <a:srgbClr val="002060"/>
                </a:solidFill>
                <a:latin typeface="Times New Roman" panose="02020603050405020304" pitchFamily="18" charset="0"/>
                <a:cs typeface="Times New Roman" panose="02020603050405020304" pitchFamily="18" charset="0"/>
              </a:rPr>
              <a:t>analitik </a:t>
            </a:r>
            <a:r>
              <a:rPr lang="tr-TR" sz="2200" b="1" dirty="0">
                <a:solidFill>
                  <a:srgbClr val="002060"/>
                </a:solidFill>
                <a:latin typeface="Times New Roman" panose="02020603050405020304" pitchFamily="18" charset="0"/>
                <a:cs typeface="Times New Roman" panose="02020603050405020304" pitchFamily="18" charset="0"/>
              </a:rPr>
              <a:t>bütçe sınıflandırmasının ekonomik </a:t>
            </a:r>
            <a:r>
              <a:rPr lang="tr-TR" sz="2200" b="1" dirty="0" smtClean="0">
                <a:solidFill>
                  <a:srgbClr val="002060"/>
                </a:solidFill>
                <a:latin typeface="Times New Roman" panose="02020603050405020304" pitchFamily="18" charset="0"/>
                <a:cs typeface="Times New Roman" panose="02020603050405020304" pitchFamily="18" charset="0"/>
              </a:rPr>
              <a:t>kodlama sistemine </a:t>
            </a:r>
            <a:r>
              <a:rPr lang="tr-TR" sz="2200" b="1" dirty="0">
                <a:solidFill>
                  <a:srgbClr val="002060"/>
                </a:solidFill>
                <a:latin typeface="Times New Roman" panose="02020603050405020304" pitchFamily="18" charset="0"/>
                <a:cs typeface="Times New Roman" panose="02020603050405020304" pitchFamily="18" charset="0"/>
              </a:rPr>
              <a:t>uygun olarak dört düzeyli kaydedilir ve izlenir</a:t>
            </a:r>
            <a:r>
              <a:rPr lang="tr-TR" sz="2200" b="1" dirty="0" smtClean="0">
                <a:solidFill>
                  <a:srgbClr val="002060"/>
                </a:solidFill>
                <a:latin typeface="Times New Roman" panose="02020603050405020304" pitchFamily="18" charset="0"/>
                <a:cs typeface="Times New Roman" panose="02020603050405020304" pitchFamily="18" charset="0"/>
              </a:rPr>
              <a:t>.</a:t>
            </a:r>
          </a:p>
          <a:p>
            <a:pPr marL="457200" indent="-457200" algn="just">
              <a:buAutoNum type="arabicParenBoth"/>
            </a:pPr>
            <a:endParaRPr lang="tr-TR" sz="2200" b="1" dirty="0">
              <a:solidFill>
                <a:srgbClr val="002060"/>
              </a:solidFill>
              <a:latin typeface="Times New Roman" panose="02020603050405020304" pitchFamily="18" charset="0"/>
              <a:cs typeface="Times New Roman" panose="02020603050405020304" pitchFamily="18" charset="0"/>
            </a:endParaRPr>
          </a:p>
          <a:p>
            <a:pPr algn="just"/>
            <a:r>
              <a:rPr lang="tr-TR" sz="2200" b="1" dirty="0">
                <a:solidFill>
                  <a:srgbClr val="002060"/>
                </a:solidFill>
                <a:latin typeface="Times New Roman" panose="02020603050405020304" pitchFamily="18" charset="0"/>
                <a:cs typeface="Times New Roman" panose="02020603050405020304" pitchFamily="18" charset="0"/>
              </a:rPr>
              <a:t>(2) Bilimsel </a:t>
            </a:r>
            <a:r>
              <a:rPr lang="tr-TR" sz="2200" b="1" dirty="0" smtClean="0">
                <a:solidFill>
                  <a:srgbClr val="002060"/>
                </a:solidFill>
                <a:latin typeface="Times New Roman" panose="02020603050405020304" pitchFamily="18" charset="0"/>
                <a:cs typeface="Times New Roman" panose="02020603050405020304" pitchFamily="18" charset="0"/>
              </a:rPr>
              <a:t>araştırma </a:t>
            </a:r>
            <a:r>
              <a:rPr lang="tr-TR" sz="2200" b="1" dirty="0">
                <a:solidFill>
                  <a:srgbClr val="002060"/>
                </a:solidFill>
                <a:latin typeface="Times New Roman" panose="02020603050405020304" pitchFamily="18" charset="0"/>
                <a:cs typeface="Times New Roman" panose="02020603050405020304" pitchFamily="18" charset="0"/>
              </a:rPr>
              <a:t>projelerinin finansman değişiklikleri ile söz konusu projelerin toplam </a:t>
            </a:r>
            <a:r>
              <a:rPr lang="tr-TR" sz="2200" b="1" dirty="0" smtClean="0">
                <a:solidFill>
                  <a:srgbClr val="002060"/>
                </a:solidFill>
                <a:latin typeface="Times New Roman" panose="02020603050405020304" pitchFamily="18" charset="0"/>
                <a:cs typeface="Times New Roman" panose="02020603050405020304" pitchFamily="18" charset="0"/>
              </a:rPr>
              <a:t>maliyetini değiştirecek kaynak geçişleri</a:t>
            </a:r>
            <a:r>
              <a:rPr lang="tr-TR" sz="2200" b="1" dirty="0">
                <a:solidFill>
                  <a:srgbClr val="002060"/>
                </a:solidFill>
                <a:latin typeface="Times New Roman" panose="02020603050405020304" pitchFamily="18" charset="0"/>
                <a:cs typeface="Times New Roman" panose="02020603050405020304" pitchFamily="18" charset="0"/>
              </a:rPr>
              <a:t>; yılı </a:t>
            </a:r>
            <a:r>
              <a:rPr lang="tr-TR" sz="2200" b="1" dirty="0" smtClean="0">
                <a:solidFill>
                  <a:srgbClr val="002060"/>
                </a:solidFill>
                <a:latin typeface="Times New Roman" panose="02020603050405020304" pitchFamily="18" charset="0"/>
                <a:cs typeface="Times New Roman" panose="02020603050405020304" pitchFamily="18" charset="0"/>
              </a:rPr>
              <a:t>yatırım </a:t>
            </a:r>
            <a:r>
              <a:rPr lang="tr-TR" sz="2200" b="1" dirty="0">
                <a:solidFill>
                  <a:srgbClr val="002060"/>
                </a:solidFill>
                <a:latin typeface="Times New Roman" panose="02020603050405020304" pitchFamily="18" charset="0"/>
                <a:cs typeface="Times New Roman" panose="02020603050405020304" pitchFamily="18" charset="0"/>
              </a:rPr>
              <a:t>programında yer alan hazine yardımı karşılığı bilimsel </a:t>
            </a:r>
            <a:r>
              <a:rPr lang="tr-TR" sz="2200" b="1" dirty="0" smtClean="0">
                <a:solidFill>
                  <a:srgbClr val="002060"/>
                </a:solidFill>
                <a:latin typeface="Times New Roman" panose="02020603050405020304" pitchFamily="18" charset="0"/>
                <a:cs typeface="Times New Roman" panose="02020603050405020304" pitchFamily="18" charset="0"/>
              </a:rPr>
              <a:t>araştırma </a:t>
            </a:r>
            <a:r>
              <a:rPr lang="tr-TR" sz="2200" b="1" dirty="0">
                <a:solidFill>
                  <a:srgbClr val="002060"/>
                </a:solidFill>
                <a:latin typeface="Times New Roman" panose="02020603050405020304" pitchFamily="18" charset="0"/>
                <a:cs typeface="Times New Roman" panose="02020603050405020304" pitchFamily="18" charset="0"/>
              </a:rPr>
              <a:t>projeleri için Yılı Programının </a:t>
            </a:r>
            <a:r>
              <a:rPr lang="tr-TR" sz="2200" b="1" dirty="0" smtClean="0">
                <a:solidFill>
                  <a:srgbClr val="002060"/>
                </a:solidFill>
                <a:latin typeface="Times New Roman" panose="02020603050405020304" pitchFamily="18" charset="0"/>
                <a:cs typeface="Times New Roman" panose="02020603050405020304" pitchFamily="18" charset="0"/>
              </a:rPr>
              <a:t>Uygulanması, Koordinasyonu </a:t>
            </a:r>
            <a:r>
              <a:rPr lang="tr-TR" sz="2200" b="1" dirty="0">
                <a:solidFill>
                  <a:srgbClr val="002060"/>
                </a:solidFill>
                <a:latin typeface="Times New Roman" panose="02020603050405020304" pitchFamily="18" charset="0"/>
                <a:cs typeface="Times New Roman" panose="02020603050405020304" pitchFamily="18" charset="0"/>
              </a:rPr>
              <a:t>ve İzlenmesine Dair Karar hükümleri, diğerlerinde ise bilimsel </a:t>
            </a:r>
            <a:r>
              <a:rPr lang="tr-TR" sz="2200" b="1" dirty="0" smtClean="0">
                <a:solidFill>
                  <a:srgbClr val="002060"/>
                </a:solidFill>
                <a:latin typeface="Times New Roman" panose="02020603050405020304" pitchFamily="18" charset="0"/>
                <a:cs typeface="Times New Roman" panose="02020603050405020304" pitchFamily="18" charset="0"/>
              </a:rPr>
              <a:t>araştırma </a:t>
            </a:r>
            <a:r>
              <a:rPr lang="tr-TR" sz="2200" b="1" dirty="0">
                <a:solidFill>
                  <a:srgbClr val="002060"/>
                </a:solidFill>
                <a:latin typeface="Times New Roman" panose="02020603050405020304" pitchFamily="18" charset="0"/>
                <a:cs typeface="Times New Roman" panose="02020603050405020304" pitchFamily="18" charset="0"/>
              </a:rPr>
              <a:t>projeleri komisyon kararları </a:t>
            </a:r>
            <a:r>
              <a:rPr lang="tr-TR" sz="2200" b="1" dirty="0" smtClean="0">
                <a:solidFill>
                  <a:srgbClr val="002060"/>
                </a:solidFill>
                <a:latin typeface="Times New Roman" panose="02020603050405020304" pitchFamily="18" charset="0"/>
                <a:cs typeface="Times New Roman" panose="02020603050405020304" pitchFamily="18" charset="0"/>
              </a:rPr>
              <a:t>çerçevesinde gerçekleştirilir.</a:t>
            </a:r>
          </a:p>
          <a:p>
            <a:pPr algn="just"/>
            <a:endParaRPr lang="tr-TR" sz="2200" b="1" dirty="0">
              <a:solidFill>
                <a:srgbClr val="002060"/>
              </a:solidFill>
              <a:latin typeface="Times New Roman" panose="02020603050405020304" pitchFamily="18" charset="0"/>
              <a:cs typeface="Times New Roman" panose="02020603050405020304" pitchFamily="18" charset="0"/>
            </a:endParaRPr>
          </a:p>
          <a:p>
            <a:pPr algn="just"/>
            <a:r>
              <a:rPr lang="tr-TR" sz="2200" b="1" dirty="0">
                <a:solidFill>
                  <a:srgbClr val="002060"/>
                </a:solidFill>
                <a:latin typeface="Times New Roman" panose="02020603050405020304" pitchFamily="18" charset="0"/>
                <a:cs typeface="Times New Roman" panose="02020603050405020304" pitchFamily="18" charset="0"/>
              </a:rPr>
              <a:t>(3) </a:t>
            </a:r>
            <a:r>
              <a:rPr lang="tr-TR" sz="2200" b="1" dirty="0" smtClean="0">
                <a:solidFill>
                  <a:srgbClr val="002060"/>
                </a:solidFill>
                <a:latin typeface="Times New Roman" panose="02020603050405020304" pitchFamily="18" charset="0"/>
                <a:cs typeface="Times New Roman" panose="02020603050405020304" pitchFamily="18" charset="0"/>
              </a:rPr>
              <a:t>Gerçekleştirme </a:t>
            </a:r>
            <a:r>
              <a:rPr lang="tr-TR" sz="2200" b="1" dirty="0">
                <a:solidFill>
                  <a:srgbClr val="002060"/>
                </a:solidFill>
                <a:latin typeface="Times New Roman" panose="02020603050405020304" pitchFamily="18" charset="0"/>
                <a:cs typeface="Times New Roman" panose="02020603050405020304" pitchFamily="18" charset="0"/>
              </a:rPr>
              <a:t>görevlisinin imzasını müteakip tahakkuk eden bilimsel </a:t>
            </a:r>
            <a:r>
              <a:rPr lang="tr-TR" sz="2200" b="1" dirty="0" smtClean="0">
                <a:solidFill>
                  <a:srgbClr val="002060"/>
                </a:solidFill>
                <a:latin typeface="Times New Roman" panose="02020603050405020304" pitchFamily="18" charset="0"/>
                <a:cs typeface="Times New Roman" panose="02020603050405020304" pitchFamily="18" charset="0"/>
              </a:rPr>
              <a:t>araştırma </a:t>
            </a:r>
            <a:r>
              <a:rPr lang="tr-TR" sz="2200" b="1" dirty="0">
                <a:solidFill>
                  <a:srgbClr val="002060"/>
                </a:solidFill>
                <a:latin typeface="Times New Roman" panose="02020603050405020304" pitchFamily="18" charset="0"/>
                <a:cs typeface="Times New Roman" panose="02020603050405020304" pitchFamily="18" charset="0"/>
              </a:rPr>
              <a:t>projelerine ilişkin giderler, </a:t>
            </a:r>
            <a:r>
              <a:rPr lang="tr-TR" sz="2200" b="1" dirty="0" smtClean="0">
                <a:solidFill>
                  <a:srgbClr val="002060"/>
                </a:solidFill>
                <a:latin typeface="Times New Roman" panose="02020603050405020304" pitchFamily="18" charset="0"/>
                <a:cs typeface="Times New Roman" panose="02020603050405020304" pitchFamily="18" charset="0"/>
              </a:rPr>
              <a:t>harcama yetkilisinin </a:t>
            </a:r>
            <a:r>
              <a:rPr lang="tr-TR" sz="2200" b="1" dirty="0">
                <a:solidFill>
                  <a:srgbClr val="002060"/>
                </a:solidFill>
                <a:latin typeface="Times New Roman" panose="02020603050405020304" pitchFamily="18" charset="0"/>
                <a:cs typeface="Times New Roman" panose="02020603050405020304" pitchFamily="18" charset="0"/>
              </a:rPr>
              <a:t>muhasebe birimine, muhasebe yetkilisinin de bankaya vereceği talimat üzerine özel hesaptan ödenir.</a:t>
            </a:r>
          </a:p>
          <a:p>
            <a:pPr algn="just"/>
            <a:endParaRPr lang="tr-TR" sz="1600" dirty="0" smtClean="0">
              <a:solidFill>
                <a:srgbClr val="FF0000"/>
              </a:solidFill>
              <a:latin typeface="Times New Roman" panose="02020603050405020304" pitchFamily="18" charset="0"/>
              <a:cs typeface="Times New Roman" panose="02020603050405020304" pitchFamily="18" charset="0"/>
            </a:endParaRPr>
          </a:p>
          <a:p>
            <a:pPr algn="r"/>
            <a:endParaRPr lang="tr-TR" sz="16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823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371852"/>
            <a:ext cx="11160000" cy="6155531"/>
          </a:xfrm>
          <a:prstGeom prst="rect">
            <a:avLst/>
          </a:prstGeom>
        </p:spPr>
        <p:txBody>
          <a:bodyPr wrap="square">
            <a:spAutoFit/>
          </a:bodyPr>
          <a:lstStyle/>
          <a:p>
            <a:pPr algn="just"/>
            <a:r>
              <a:rPr lang="tr-TR" b="1" u="sng" dirty="0" smtClean="0">
                <a:solidFill>
                  <a:srgbClr val="002060"/>
                </a:solidFill>
                <a:latin typeface="Times New Roman" panose="02020603050405020304" pitchFamily="18" charset="0"/>
                <a:cs typeface="Times New Roman" panose="02020603050405020304" pitchFamily="18" charset="0"/>
              </a:rPr>
              <a:t>Mali hükümler</a:t>
            </a:r>
          </a:p>
          <a:p>
            <a:pPr algn="just"/>
            <a:r>
              <a:rPr lang="tr-TR" sz="2000" b="1" dirty="0" smtClean="0">
                <a:solidFill>
                  <a:srgbClr val="002060"/>
                </a:solidFill>
                <a:latin typeface="Times New Roman" panose="02020603050405020304" pitchFamily="18" charset="0"/>
                <a:cs typeface="Times New Roman" panose="02020603050405020304" pitchFamily="18" charset="0"/>
              </a:rPr>
              <a:t>MADDE </a:t>
            </a:r>
            <a:r>
              <a:rPr lang="tr-TR" sz="2000" b="1" dirty="0">
                <a:solidFill>
                  <a:srgbClr val="002060"/>
                </a:solidFill>
                <a:latin typeface="Times New Roman" panose="02020603050405020304" pitchFamily="18" charset="0"/>
                <a:cs typeface="Times New Roman" panose="02020603050405020304" pitchFamily="18" charset="0"/>
              </a:rPr>
              <a:t>14 – </a:t>
            </a:r>
            <a:endParaRPr lang="tr-TR" sz="2000" b="1" dirty="0" smtClean="0">
              <a:solidFill>
                <a:srgbClr val="002060"/>
              </a:solidFill>
              <a:latin typeface="Times New Roman" panose="02020603050405020304" pitchFamily="18" charset="0"/>
              <a:cs typeface="Times New Roman" panose="02020603050405020304" pitchFamily="18" charset="0"/>
            </a:endParaRPr>
          </a:p>
          <a:p>
            <a:pPr algn="just"/>
            <a:r>
              <a:rPr lang="tr-TR" sz="2000" b="1" dirty="0" smtClean="0">
                <a:solidFill>
                  <a:srgbClr val="002060"/>
                </a:solidFill>
                <a:latin typeface="Times New Roman" panose="02020603050405020304" pitchFamily="18" charset="0"/>
                <a:cs typeface="Times New Roman" panose="02020603050405020304" pitchFamily="18" charset="0"/>
              </a:rPr>
              <a:t>(</a:t>
            </a:r>
            <a:r>
              <a:rPr lang="tr-TR" sz="1900" b="1" dirty="0">
                <a:solidFill>
                  <a:srgbClr val="002060"/>
                </a:solidFill>
                <a:latin typeface="Times New Roman" panose="02020603050405020304" pitchFamily="18" charset="0"/>
                <a:cs typeface="Times New Roman" panose="02020603050405020304" pitchFamily="18" charset="0"/>
              </a:rPr>
              <a:t>4) Ön ödeme limitleri, yılı merkezi </a:t>
            </a:r>
            <a:r>
              <a:rPr lang="tr-TR" sz="1900" b="1" dirty="0" smtClean="0">
                <a:solidFill>
                  <a:srgbClr val="002060"/>
                </a:solidFill>
                <a:latin typeface="Times New Roman" panose="02020603050405020304" pitchFamily="18" charset="0"/>
                <a:cs typeface="Times New Roman" panose="02020603050405020304" pitchFamily="18" charset="0"/>
              </a:rPr>
              <a:t>yöntem </a:t>
            </a:r>
            <a:r>
              <a:rPr lang="tr-TR" sz="1900" b="1" dirty="0">
                <a:solidFill>
                  <a:srgbClr val="002060"/>
                </a:solidFill>
                <a:latin typeface="Times New Roman" panose="02020603050405020304" pitchFamily="18" charset="0"/>
                <a:cs typeface="Times New Roman" panose="02020603050405020304" pitchFamily="18" charset="0"/>
              </a:rPr>
              <a:t>bütçe kanununda iller için belirlenen parasal </a:t>
            </a:r>
            <a:r>
              <a:rPr lang="tr-TR" sz="1900" b="1" dirty="0" smtClean="0">
                <a:solidFill>
                  <a:srgbClr val="002060"/>
                </a:solidFill>
                <a:latin typeface="Times New Roman" panose="02020603050405020304" pitchFamily="18" charset="0"/>
                <a:cs typeface="Times New Roman" panose="02020603050405020304" pitchFamily="18" charset="0"/>
              </a:rPr>
              <a:t>limitin </a:t>
            </a:r>
            <a:r>
              <a:rPr lang="tr-TR" sz="1900" b="1" dirty="0">
                <a:solidFill>
                  <a:srgbClr val="002060"/>
                </a:solidFill>
                <a:latin typeface="Times New Roman" panose="02020603050405020304" pitchFamily="18" charset="0"/>
                <a:cs typeface="Times New Roman" panose="02020603050405020304" pitchFamily="18" charset="0"/>
              </a:rPr>
              <a:t>on </a:t>
            </a:r>
            <a:r>
              <a:rPr lang="tr-TR" sz="1900" b="1" dirty="0" smtClean="0">
                <a:solidFill>
                  <a:srgbClr val="002060"/>
                </a:solidFill>
                <a:latin typeface="Times New Roman" panose="02020603050405020304" pitchFamily="18" charset="0"/>
                <a:cs typeface="Times New Roman" panose="02020603050405020304" pitchFamily="18" charset="0"/>
              </a:rPr>
              <a:t>katıdır</a:t>
            </a:r>
            <a:r>
              <a:rPr lang="tr-TR" sz="1900" b="1" dirty="0">
                <a:solidFill>
                  <a:srgbClr val="002060"/>
                </a:solidFill>
                <a:latin typeface="Times New Roman" panose="02020603050405020304" pitchFamily="18" charset="0"/>
                <a:cs typeface="Times New Roman" panose="02020603050405020304" pitchFamily="18" charset="0"/>
              </a:rPr>
              <a:t>. Her bir </a:t>
            </a:r>
            <a:r>
              <a:rPr lang="tr-TR" sz="1900" b="1" dirty="0" smtClean="0">
                <a:solidFill>
                  <a:srgbClr val="002060"/>
                </a:solidFill>
                <a:latin typeface="Times New Roman" panose="02020603050405020304" pitchFamily="18" charset="0"/>
                <a:cs typeface="Times New Roman" panose="02020603050405020304" pitchFamily="18" charset="0"/>
              </a:rPr>
              <a:t>harcama yetkilisi </a:t>
            </a:r>
            <a:r>
              <a:rPr lang="tr-TR" sz="1900" b="1" dirty="0">
                <a:solidFill>
                  <a:srgbClr val="002060"/>
                </a:solidFill>
                <a:latin typeface="Times New Roman" panose="02020603050405020304" pitchFamily="18" charset="0"/>
                <a:cs typeface="Times New Roman" panose="02020603050405020304" pitchFamily="18" charset="0"/>
              </a:rPr>
              <a:t>mutemedi aldığı avanstan harcadığı tutarlara ilişkin kanıtlayıcı belgeleri en çok iki ay, açılan kredilerden harcadığı </a:t>
            </a:r>
            <a:r>
              <a:rPr lang="tr-TR" sz="1900" b="1" dirty="0" smtClean="0">
                <a:solidFill>
                  <a:srgbClr val="002060"/>
                </a:solidFill>
                <a:latin typeface="Times New Roman" panose="02020603050405020304" pitchFamily="18" charset="0"/>
                <a:cs typeface="Times New Roman" panose="02020603050405020304" pitchFamily="18" charset="0"/>
              </a:rPr>
              <a:t>tutarlara ilişkin </a:t>
            </a:r>
            <a:r>
              <a:rPr lang="tr-TR" sz="1900" b="1" dirty="0">
                <a:solidFill>
                  <a:srgbClr val="002060"/>
                </a:solidFill>
                <a:latin typeface="Times New Roman" panose="02020603050405020304" pitchFamily="18" charset="0"/>
                <a:cs typeface="Times New Roman" panose="02020603050405020304" pitchFamily="18" charset="0"/>
              </a:rPr>
              <a:t>kanıtlayıcı belgeleri ise en çok üç ay içerisinde muhasebe birimine vermekle yükümlüdür. Arkeolojik kazı ve alan </a:t>
            </a:r>
            <a:r>
              <a:rPr lang="tr-TR" sz="1900" b="1" dirty="0" smtClean="0">
                <a:solidFill>
                  <a:srgbClr val="002060"/>
                </a:solidFill>
                <a:latin typeface="Times New Roman" panose="02020603050405020304" pitchFamily="18" charset="0"/>
                <a:cs typeface="Times New Roman" panose="02020603050405020304" pitchFamily="18" charset="0"/>
              </a:rPr>
              <a:t>araştırması gibi uzun </a:t>
            </a:r>
            <a:r>
              <a:rPr lang="tr-TR" sz="1900" b="1" dirty="0">
                <a:solidFill>
                  <a:srgbClr val="002060"/>
                </a:solidFill>
                <a:latin typeface="Times New Roman" panose="02020603050405020304" pitchFamily="18" charset="0"/>
                <a:cs typeface="Times New Roman" panose="02020603050405020304" pitchFamily="18" charset="0"/>
              </a:rPr>
              <a:t>süreli saha çalışması </a:t>
            </a:r>
            <a:r>
              <a:rPr lang="tr-TR" sz="1900" b="1" dirty="0" smtClean="0">
                <a:solidFill>
                  <a:srgbClr val="002060"/>
                </a:solidFill>
                <a:latin typeface="Times New Roman" panose="02020603050405020304" pitchFamily="18" charset="0"/>
                <a:cs typeface="Times New Roman" panose="02020603050405020304" pitchFamily="18" charset="0"/>
              </a:rPr>
              <a:t>gerektiren </a:t>
            </a:r>
            <a:r>
              <a:rPr lang="tr-TR" sz="1900" b="1" dirty="0">
                <a:solidFill>
                  <a:srgbClr val="002060"/>
                </a:solidFill>
                <a:latin typeface="Times New Roman" panose="02020603050405020304" pitchFamily="18" charset="0"/>
                <a:cs typeface="Times New Roman" panose="02020603050405020304" pitchFamily="18" charset="0"/>
              </a:rPr>
              <a:t>projeler için Komisyonun onayı ile ön ödeme limitleri yukarıda belirlen tutarın on </a:t>
            </a:r>
            <a:r>
              <a:rPr lang="tr-TR" sz="1900" b="1" dirty="0" smtClean="0">
                <a:solidFill>
                  <a:srgbClr val="002060"/>
                </a:solidFill>
                <a:latin typeface="Times New Roman" panose="02020603050405020304" pitchFamily="18" charset="0"/>
                <a:cs typeface="Times New Roman" panose="02020603050405020304" pitchFamily="18" charset="0"/>
              </a:rPr>
              <a:t>katına kadar, ön </a:t>
            </a:r>
            <a:r>
              <a:rPr lang="tr-TR" sz="1900" b="1" dirty="0">
                <a:solidFill>
                  <a:srgbClr val="002060"/>
                </a:solidFill>
                <a:latin typeface="Times New Roman" panose="02020603050405020304" pitchFamily="18" charset="0"/>
                <a:cs typeface="Times New Roman" panose="02020603050405020304" pitchFamily="18" charset="0"/>
              </a:rPr>
              <a:t>ödemelerin </a:t>
            </a:r>
            <a:r>
              <a:rPr lang="tr-TR" sz="1900" b="1" dirty="0" smtClean="0">
                <a:solidFill>
                  <a:srgbClr val="002060"/>
                </a:solidFill>
                <a:latin typeface="Times New Roman" panose="02020603050405020304" pitchFamily="18" charset="0"/>
                <a:cs typeface="Times New Roman" panose="02020603050405020304" pitchFamily="18" charset="0"/>
              </a:rPr>
              <a:t>kapatılma </a:t>
            </a:r>
            <a:r>
              <a:rPr lang="tr-TR" sz="1900" b="1" dirty="0">
                <a:solidFill>
                  <a:srgbClr val="002060"/>
                </a:solidFill>
                <a:latin typeface="Times New Roman" panose="02020603050405020304" pitchFamily="18" charset="0"/>
                <a:cs typeface="Times New Roman" panose="02020603050405020304" pitchFamily="18" charset="0"/>
              </a:rPr>
              <a:t>süresi ise </a:t>
            </a:r>
            <a:r>
              <a:rPr lang="tr-TR" sz="1900" b="1" dirty="0" smtClean="0">
                <a:solidFill>
                  <a:srgbClr val="002060"/>
                </a:solidFill>
                <a:latin typeface="Times New Roman" panose="02020603050405020304" pitchFamily="18" charset="0"/>
                <a:cs typeface="Times New Roman" panose="02020603050405020304" pitchFamily="18" charset="0"/>
              </a:rPr>
              <a:t>altı </a:t>
            </a:r>
            <a:r>
              <a:rPr lang="tr-TR" sz="1900" b="1" dirty="0">
                <a:solidFill>
                  <a:srgbClr val="002060"/>
                </a:solidFill>
                <a:latin typeface="Times New Roman" panose="02020603050405020304" pitchFamily="18" charset="0"/>
                <a:cs typeface="Times New Roman" panose="02020603050405020304" pitchFamily="18" charset="0"/>
              </a:rPr>
              <a:t>aya kadar </a:t>
            </a:r>
            <a:r>
              <a:rPr lang="tr-TR" sz="1900" b="1" dirty="0" smtClean="0">
                <a:solidFill>
                  <a:srgbClr val="002060"/>
                </a:solidFill>
                <a:latin typeface="Times New Roman" panose="02020603050405020304" pitchFamily="18" charset="0"/>
                <a:cs typeface="Times New Roman" panose="02020603050405020304" pitchFamily="18" charset="0"/>
              </a:rPr>
              <a:t>artırılabilir</a:t>
            </a:r>
            <a:r>
              <a:rPr lang="tr-TR" sz="1900" b="1" dirty="0">
                <a:solidFill>
                  <a:srgbClr val="002060"/>
                </a:solidFill>
                <a:latin typeface="Times New Roman" panose="02020603050405020304" pitchFamily="18" charset="0"/>
                <a:cs typeface="Times New Roman" panose="02020603050405020304" pitchFamily="18" charset="0"/>
              </a:rPr>
              <a:t>.</a:t>
            </a:r>
          </a:p>
          <a:p>
            <a:pPr algn="just"/>
            <a:r>
              <a:rPr lang="tr-TR" sz="1900" b="1" dirty="0">
                <a:solidFill>
                  <a:srgbClr val="002060"/>
                </a:solidFill>
                <a:latin typeface="Times New Roman" panose="02020603050405020304" pitchFamily="18" charset="0"/>
                <a:cs typeface="Times New Roman" panose="02020603050405020304" pitchFamily="18" charset="0"/>
              </a:rPr>
              <a:t>(5) Harcama yetkilisi mutemedi işin tamamlanmasından sonra veya mali yılın sonunda bu sürelerin dolmasını </a:t>
            </a:r>
            <a:r>
              <a:rPr lang="tr-TR" sz="1900" b="1" dirty="0" smtClean="0">
                <a:solidFill>
                  <a:srgbClr val="002060"/>
                </a:solidFill>
                <a:latin typeface="Times New Roman" panose="02020603050405020304" pitchFamily="18" charset="0"/>
                <a:cs typeface="Times New Roman" panose="02020603050405020304" pitchFamily="18" charset="0"/>
              </a:rPr>
              <a:t>beklemeksizin avans </a:t>
            </a:r>
            <a:r>
              <a:rPr lang="tr-TR" sz="1900" b="1" dirty="0">
                <a:solidFill>
                  <a:srgbClr val="002060"/>
                </a:solidFill>
                <a:latin typeface="Times New Roman" panose="02020603050405020304" pitchFamily="18" charset="0"/>
                <a:cs typeface="Times New Roman" panose="02020603050405020304" pitchFamily="18" charset="0"/>
              </a:rPr>
              <a:t>veya kredi </a:t>
            </a:r>
            <a:r>
              <a:rPr lang="tr-TR" sz="1900" b="1" dirty="0" smtClean="0">
                <a:solidFill>
                  <a:srgbClr val="002060"/>
                </a:solidFill>
                <a:latin typeface="Times New Roman" panose="02020603050405020304" pitchFamily="18" charset="0"/>
                <a:cs typeface="Times New Roman" panose="02020603050405020304" pitchFamily="18" charset="0"/>
              </a:rPr>
              <a:t>artığını </a:t>
            </a:r>
            <a:r>
              <a:rPr lang="tr-TR" sz="1900" b="1" dirty="0">
                <a:solidFill>
                  <a:srgbClr val="002060"/>
                </a:solidFill>
                <a:latin typeface="Times New Roman" panose="02020603050405020304" pitchFamily="18" charset="0"/>
                <a:cs typeface="Times New Roman" panose="02020603050405020304" pitchFamily="18" charset="0"/>
              </a:rPr>
              <a:t>iade etmek, henüz mahsubunu </a:t>
            </a:r>
            <a:r>
              <a:rPr lang="tr-TR" sz="1900" b="1" dirty="0" smtClean="0">
                <a:solidFill>
                  <a:srgbClr val="002060"/>
                </a:solidFill>
                <a:latin typeface="Times New Roman" panose="02020603050405020304" pitchFamily="18" charset="0"/>
                <a:cs typeface="Times New Roman" panose="02020603050405020304" pitchFamily="18" charset="0"/>
              </a:rPr>
              <a:t>yaptırmadığı </a:t>
            </a:r>
            <a:r>
              <a:rPr lang="tr-TR" sz="1900" b="1" dirty="0">
                <a:solidFill>
                  <a:srgbClr val="002060"/>
                </a:solidFill>
                <a:latin typeface="Times New Roman" panose="02020603050405020304" pitchFamily="18" charset="0"/>
                <a:cs typeface="Times New Roman" panose="02020603050405020304" pitchFamily="18" charset="0"/>
              </a:rPr>
              <a:t>harcamalara ait belgeleri vermek ve varsa artan parayı </a:t>
            </a:r>
            <a:r>
              <a:rPr lang="tr-TR" sz="1900" b="1" dirty="0" smtClean="0">
                <a:solidFill>
                  <a:srgbClr val="002060"/>
                </a:solidFill>
                <a:latin typeface="Times New Roman" panose="02020603050405020304" pitchFamily="18" charset="0"/>
                <a:cs typeface="Times New Roman" panose="02020603050405020304" pitchFamily="18" charset="0"/>
              </a:rPr>
              <a:t>muhasebe birimine </a:t>
            </a:r>
            <a:r>
              <a:rPr lang="tr-TR" sz="1900" b="1" dirty="0">
                <a:solidFill>
                  <a:srgbClr val="002060"/>
                </a:solidFill>
                <a:latin typeface="Times New Roman" panose="02020603050405020304" pitchFamily="18" charset="0"/>
                <a:cs typeface="Times New Roman" panose="02020603050405020304" pitchFamily="18" charset="0"/>
              </a:rPr>
              <a:t>iade etmek </a:t>
            </a:r>
            <a:r>
              <a:rPr lang="tr-TR" sz="1900" b="1" dirty="0" smtClean="0">
                <a:solidFill>
                  <a:srgbClr val="002060"/>
                </a:solidFill>
                <a:latin typeface="Times New Roman" panose="02020603050405020304" pitchFamily="18" charset="0"/>
                <a:cs typeface="Times New Roman" panose="02020603050405020304" pitchFamily="18" charset="0"/>
              </a:rPr>
              <a:t>suretiyle </a:t>
            </a:r>
            <a:r>
              <a:rPr lang="tr-TR" sz="1900" b="1" dirty="0">
                <a:solidFill>
                  <a:srgbClr val="002060"/>
                </a:solidFill>
                <a:latin typeface="Times New Roman" panose="02020603050405020304" pitchFamily="18" charset="0"/>
                <a:cs typeface="Times New Roman" panose="02020603050405020304" pitchFamily="18" charset="0"/>
              </a:rPr>
              <a:t>mahsup işlemini </a:t>
            </a:r>
            <a:r>
              <a:rPr lang="tr-TR" sz="1900" b="1" dirty="0" smtClean="0">
                <a:solidFill>
                  <a:srgbClr val="002060"/>
                </a:solidFill>
                <a:latin typeface="Times New Roman" panose="02020603050405020304" pitchFamily="18" charset="0"/>
                <a:cs typeface="Times New Roman" panose="02020603050405020304" pitchFamily="18" charset="0"/>
              </a:rPr>
              <a:t>gerçekleştirmek </a:t>
            </a:r>
            <a:r>
              <a:rPr lang="tr-TR" sz="1900" b="1" dirty="0">
                <a:solidFill>
                  <a:srgbClr val="002060"/>
                </a:solidFill>
                <a:latin typeface="Times New Roman" panose="02020603050405020304" pitchFamily="18" charset="0"/>
                <a:cs typeface="Times New Roman" panose="02020603050405020304" pitchFamily="18" charset="0"/>
              </a:rPr>
              <a:t>zorundadır. Bu şekilde mahsup işlemi yapılmadıkça aynı iş için </a:t>
            </a:r>
            <a:r>
              <a:rPr lang="tr-TR" sz="1900" b="1" dirty="0" smtClean="0">
                <a:solidFill>
                  <a:srgbClr val="002060"/>
                </a:solidFill>
                <a:latin typeface="Times New Roman" panose="02020603050405020304" pitchFamily="18" charset="0"/>
                <a:cs typeface="Times New Roman" panose="02020603050405020304" pitchFamily="18" charset="0"/>
              </a:rPr>
              <a:t>yeniden avans </a:t>
            </a:r>
            <a:r>
              <a:rPr lang="tr-TR" sz="1900" b="1" dirty="0">
                <a:solidFill>
                  <a:srgbClr val="002060"/>
                </a:solidFill>
                <a:latin typeface="Times New Roman" panose="02020603050405020304" pitchFamily="18" charset="0"/>
                <a:cs typeface="Times New Roman" panose="02020603050405020304" pitchFamily="18" charset="0"/>
              </a:rPr>
              <a:t>verilemez, kredi açılamaz. Avansın verildiği tarihten önceki bir tarihte düzenlenmiş harcama belgeleri avansın </a:t>
            </a:r>
            <a:r>
              <a:rPr lang="tr-TR" sz="1900" b="1" dirty="0" smtClean="0">
                <a:solidFill>
                  <a:srgbClr val="002060"/>
                </a:solidFill>
                <a:latin typeface="Times New Roman" panose="02020603050405020304" pitchFamily="18" charset="0"/>
                <a:cs typeface="Times New Roman" panose="02020603050405020304" pitchFamily="18" charset="0"/>
              </a:rPr>
              <a:t>mahsubunda kullanılamaz</a:t>
            </a:r>
            <a:r>
              <a:rPr lang="tr-TR" sz="1900" b="1" dirty="0">
                <a:solidFill>
                  <a:srgbClr val="002060"/>
                </a:solidFill>
                <a:latin typeface="Times New Roman" panose="02020603050405020304" pitchFamily="18" charset="0"/>
                <a:cs typeface="Times New Roman" panose="02020603050405020304" pitchFamily="18" charset="0"/>
              </a:rPr>
              <a:t>.</a:t>
            </a:r>
          </a:p>
          <a:p>
            <a:pPr algn="just"/>
            <a:r>
              <a:rPr lang="tr-TR" sz="1900" b="1" dirty="0">
                <a:solidFill>
                  <a:srgbClr val="002060"/>
                </a:solidFill>
                <a:latin typeface="Times New Roman" panose="02020603050405020304" pitchFamily="18" charset="0"/>
                <a:cs typeface="Times New Roman" panose="02020603050405020304" pitchFamily="18" charset="0"/>
              </a:rPr>
              <a:t>(6) Aldıkları avansın mahsubunu süresi içerisinde yapmayan harcama yetkilisi mutemetleri hakkında 6183 sayılı Kanun </a:t>
            </a:r>
            <a:r>
              <a:rPr lang="tr-TR" sz="1900" b="1" dirty="0" smtClean="0">
                <a:solidFill>
                  <a:srgbClr val="002060"/>
                </a:solidFill>
                <a:latin typeface="Times New Roman" panose="02020603050405020304" pitchFamily="18" charset="0"/>
                <a:cs typeface="Times New Roman" panose="02020603050405020304" pitchFamily="18" charset="0"/>
              </a:rPr>
              <a:t>hükümleri uygulanır</a:t>
            </a:r>
            <a:r>
              <a:rPr lang="tr-TR" sz="1900" b="1" dirty="0">
                <a:solidFill>
                  <a:srgbClr val="002060"/>
                </a:solidFill>
                <a:latin typeface="Times New Roman" panose="02020603050405020304" pitchFamily="18" charset="0"/>
                <a:cs typeface="Times New Roman" panose="02020603050405020304" pitchFamily="18" charset="0"/>
              </a:rPr>
              <a:t>.</a:t>
            </a:r>
          </a:p>
          <a:p>
            <a:pPr algn="just"/>
            <a:r>
              <a:rPr lang="tr-TR" sz="1900" b="1" dirty="0">
                <a:solidFill>
                  <a:srgbClr val="002060"/>
                </a:solidFill>
                <a:latin typeface="Times New Roman" panose="02020603050405020304" pitchFamily="18" charset="0"/>
                <a:cs typeface="Times New Roman" panose="02020603050405020304" pitchFamily="18" charset="0"/>
              </a:rPr>
              <a:t>(7) Kazı, arazi ve benzeri saha çalışması </a:t>
            </a:r>
            <a:r>
              <a:rPr lang="tr-TR" sz="1900" b="1" dirty="0" smtClean="0">
                <a:solidFill>
                  <a:srgbClr val="002060"/>
                </a:solidFill>
                <a:latin typeface="Times New Roman" panose="02020603050405020304" pitchFamily="18" charset="0"/>
                <a:cs typeface="Times New Roman" panose="02020603050405020304" pitchFamily="18" charset="0"/>
              </a:rPr>
              <a:t>gerektiren </a:t>
            </a:r>
            <a:r>
              <a:rPr lang="tr-TR" sz="1900" b="1" dirty="0">
                <a:solidFill>
                  <a:srgbClr val="002060"/>
                </a:solidFill>
                <a:latin typeface="Times New Roman" panose="02020603050405020304" pitchFamily="18" charset="0"/>
                <a:cs typeface="Times New Roman" panose="02020603050405020304" pitchFamily="18" charset="0"/>
              </a:rPr>
              <a:t>projelerde </a:t>
            </a:r>
            <a:r>
              <a:rPr lang="tr-TR" sz="1900" b="1" dirty="0" smtClean="0">
                <a:solidFill>
                  <a:srgbClr val="002060"/>
                </a:solidFill>
                <a:latin typeface="Times New Roman" panose="02020603050405020304" pitchFamily="18" charset="0"/>
                <a:cs typeface="Times New Roman" panose="02020603050405020304" pitchFamily="18" charset="0"/>
              </a:rPr>
              <a:t>araştırmanın </a:t>
            </a:r>
            <a:r>
              <a:rPr lang="tr-TR" sz="1900" b="1" dirty="0">
                <a:solidFill>
                  <a:srgbClr val="002060"/>
                </a:solidFill>
                <a:latin typeface="Times New Roman" panose="02020603050405020304" pitchFamily="18" charset="0"/>
                <a:cs typeface="Times New Roman" panose="02020603050405020304" pitchFamily="18" charset="0"/>
              </a:rPr>
              <a:t>yapılabilmesi için zorunlu olan yurt içi özel araç </a:t>
            </a:r>
            <a:r>
              <a:rPr lang="tr-TR" sz="1900" b="1" dirty="0" smtClean="0">
                <a:solidFill>
                  <a:srgbClr val="002060"/>
                </a:solidFill>
                <a:latin typeface="Times New Roman" panose="02020603050405020304" pitchFamily="18" charset="0"/>
                <a:cs typeface="Times New Roman" panose="02020603050405020304" pitchFamily="18" charset="0"/>
              </a:rPr>
              <a:t>ile yapılacak </a:t>
            </a:r>
            <a:r>
              <a:rPr lang="tr-TR" sz="1900" b="1" dirty="0">
                <a:solidFill>
                  <a:srgbClr val="002060"/>
                </a:solidFill>
                <a:latin typeface="Times New Roman" panose="02020603050405020304" pitchFamily="18" charset="0"/>
                <a:cs typeface="Times New Roman" panose="02020603050405020304" pitchFamily="18" charset="0"/>
              </a:rPr>
              <a:t>seyahatlerde yakıt giderleri Komisyonun belirlediği sınırlar dahilinde kalmak üzere </a:t>
            </a:r>
            <a:r>
              <a:rPr lang="tr-TR" sz="1900" b="1" dirty="0" smtClean="0">
                <a:solidFill>
                  <a:srgbClr val="002060"/>
                </a:solidFill>
                <a:latin typeface="Times New Roman" panose="02020603050405020304" pitchFamily="18" charset="0"/>
                <a:cs typeface="Times New Roman" panose="02020603050405020304" pitchFamily="18" charset="0"/>
              </a:rPr>
              <a:t>karşılanabilir.</a:t>
            </a:r>
            <a:endParaRPr lang="tr-TR" sz="1900" dirty="0">
              <a:solidFill>
                <a:srgbClr val="002060"/>
              </a:solidFill>
              <a:latin typeface="Times New Roman" panose="02020603050405020304" pitchFamily="18" charset="0"/>
              <a:cs typeface="Times New Roman" panose="02020603050405020304" pitchFamily="18" charset="0"/>
            </a:endParaRPr>
          </a:p>
          <a:p>
            <a:pPr algn="just"/>
            <a:endParaRPr lang="tr-TR" sz="1600" dirty="0" smtClean="0">
              <a:solidFill>
                <a:srgbClr val="FF0000"/>
              </a:solidFill>
              <a:latin typeface="Times New Roman" panose="02020603050405020304" pitchFamily="18" charset="0"/>
              <a:cs typeface="Times New Roman" panose="02020603050405020304" pitchFamily="18" charset="0"/>
            </a:endParaRPr>
          </a:p>
          <a:p>
            <a:pPr algn="r"/>
            <a:endParaRPr lang="tr-TR" sz="16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0859"/>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0001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154984"/>
          </a:xfrm>
          <a:prstGeom prst="rect">
            <a:avLst/>
          </a:prstGeom>
        </p:spPr>
        <p:txBody>
          <a:bodyPr wrap="square">
            <a:spAutoFit/>
          </a:bodyPr>
          <a:lstStyle/>
          <a:p>
            <a:pPr algn="just"/>
            <a:r>
              <a:rPr lang="tr-TR" sz="2400" b="1" u="sng" dirty="0" smtClean="0">
                <a:solidFill>
                  <a:srgbClr val="002060"/>
                </a:solidFill>
                <a:latin typeface="Times New Roman" panose="02020603050405020304" pitchFamily="18" charset="0"/>
                <a:cs typeface="Times New Roman" panose="02020603050405020304" pitchFamily="18" charset="0"/>
              </a:rPr>
              <a:t>BİLİMSEL ARAŞTIRMA PROJELERİ (BAP)</a:t>
            </a: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Tamamlandığında </a:t>
            </a:r>
            <a:r>
              <a:rPr lang="tr-TR" sz="2400" b="1" dirty="0">
                <a:solidFill>
                  <a:srgbClr val="002060"/>
                </a:solidFill>
                <a:latin typeface="Times New Roman" panose="02020603050405020304" pitchFamily="18" charset="0"/>
                <a:cs typeface="Times New Roman" panose="02020603050405020304" pitchFamily="18" charset="0"/>
              </a:rPr>
              <a:t>sonuçları ile alanında bilime katkı yapması, ülkenin teknolojik, ekonomik, sosyal ve kültürel kalkınmasına katkı sağlaması beklenen bilimsel içerikli, yükseköğretim kurumu içi ve/veya dışı, ulusal ve/veya uluslararası kurum ya da kuruluşların katılımlarıyla da yapılabilecek projeler ile bilim insanı yetiştirme ve araştırma altyapısı kurma ve geliştirme </a:t>
            </a:r>
            <a:r>
              <a:rPr lang="tr-TR" sz="2400" b="1" dirty="0" smtClean="0">
                <a:solidFill>
                  <a:srgbClr val="002060"/>
                </a:solidFill>
                <a:latin typeface="Times New Roman" panose="02020603050405020304" pitchFamily="18" charset="0"/>
                <a:cs typeface="Times New Roman" panose="02020603050405020304" pitchFamily="18" charset="0"/>
              </a:rPr>
              <a:t>projeleridir.</a:t>
            </a:r>
            <a:endParaRPr lang="tr-TR" sz="2400" dirty="0" smtClean="0">
              <a:solidFill>
                <a:srgbClr val="FF000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4769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18620" y="776071"/>
            <a:ext cx="11160000" cy="5078313"/>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TÜBİTAK PROJELERİ</a:t>
            </a:r>
          </a:p>
          <a:p>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TÜBİTAK KAYNAKLARINDAN GENEL BÜTÇE KAPSAMINDAKİ KAMU İDARELERİ İLE ÖZEL BÜTÇELİ İDARELERE PROJE KARŞILIĞI AKTARILACAK TUTARLARIN HARCANMASI VE TÜBİTAK TARAFINDAN YÜRÜTÜLEN DIŞ DESTEKLİ PROJELERİN HARCAMALARININ GERÇEKLEŞTİRİLMESİNE İLİŞKİN ESAS VE USULLER</a:t>
            </a:r>
          </a:p>
          <a:p>
            <a:pPr algn="just"/>
            <a:endParaRPr lang="tr-TR" sz="2400" b="1" i="1" dirty="0" smtClean="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TÜRKİYE BİLİMSEL VE TEKNOLOJİK ARAŞTIRMA KURUMU AR-GE </a:t>
            </a:r>
            <a:r>
              <a:rPr lang="tr-TR" sz="2400" b="1" dirty="0">
                <a:solidFill>
                  <a:srgbClr val="002060"/>
                </a:solidFill>
                <a:latin typeface="Times New Roman" panose="02020603050405020304" pitchFamily="18" charset="0"/>
                <a:cs typeface="Times New Roman" panose="02020603050405020304" pitchFamily="18" charset="0"/>
              </a:rPr>
              <a:t>PROJELERİ İHALE </a:t>
            </a:r>
            <a:r>
              <a:rPr lang="tr-TR" sz="2400" b="1" dirty="0" smtClean="0">
                <a:solidFill>
                  <a:srgbClr val="002060"/>
                </a:solidFill>
                <a:latin typeface="Times New Roman" panose="02020603050405020304" pitchFamily="18" charset="0"/>
                <a:cs typeface="Times New Roman" panose="02020603050405020304" pitchFamily="18" charset="0"/>
              </a:rPr>
              <a:t>YÖNETMELİĞİ</a:t>
            </a:r>
          </a:p>
          <a:p>
            <a:pPr algn="just"/>
            <a:endParaRPr lang="tr-TR" sz="2400" b="1" dirty="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BURADA HÜKÜM BULUNMAYAN HALLERDE İLGİLİ MEVZUAT HÜKÜMLERİ</a:t>
            </a:r>
            <a:endParaRPr lang="tr-TR" sz="2400" b="1"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8690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3416320"/>
          </a:xfrm>
          <a:prstGeom prst="rect">
            <a:avLst/>
          </a:prstGeom>
        </p:spPr>
        <p:txBody>
          <a:bodyPr wrap="square">
            <a:spAutoFit/>
          </a:bodyPr>
          <a:lstStyle/>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Tutarı Özel Hesaba Aktarılır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-İkinci Düzeyler Arasındaki Aktarmada % 20 sine Kadar Proje Yürütücüsü</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 20’yi Aşması Halinde TÜBİTAK Onayı</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-Projedeki Malzeme ve Hizmetin Tür ve Niceliğinde Değişiklikte TÜBİTAK Onayı</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-Projeye İlişkin Ek Ödenekte TÜBİTAK Onayı</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Süresi En Fazla Yarısı Kadar Uzatılabilir</a:t>
            </a:r>
            <a:endParaRPr lang="tr-TR" sz="2400" b="1"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951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985980"/>
          </a:xfrm>
          <a:prstGeom prst="rect">
            <a:avLst/>
          </a:prstGeom>
        </p:spPr>
        <p:txBody>
          <a:bodyPr wrap="square">
            <a:spAutoFit/>
          </a:bodyPr>
          <a:lstStyle/>
          <a:p>
            <a:pPr algn="just">
              <a:lnSpc>
                <a:spcPct val="150000"/>
              </a:lnSpc>
            </a:pPr>
            <a:endParaRPr lang="tr-TR" sz="24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-Proje Avans Limitleri TÜBİTAK Tarafından Belirlenir,</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2018 yılı için Yurtiçi 45.000TL Yurtdışı 90.000TL</a:t>
            </a:r>
          </a:p>
          <a:p>
            <a:pPr algn="just">
              <a:lnSpc>
                <a:spcPct val="150000"/>
              </a:lnSpc>
            </a:pPr>
            <a:endParaRPr lang="tr-TR" sz="28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-Harcamalarda TÜBİTAK Esas ve Usulleri ve </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Merkezi Yönetim Harcama Belgeleri Yönetmeliği</a:t>
            </a:r>
            <a:r>
              <a:rPr lang="tr-TR" sz="2400" b="1" dirty="0" smtClean="0">
                <a:solidFill>
                  <a:srgbClr val="002060"/>
                </a:solidFill>
                <a:latin typeface="Times New Roman" panose="02020603050405020304" pitchFamily="18" charset="0"/>
                <a:cs typeface="Times New Roman" panose="02020603050405020304" pitchFamily="18" charset="0"/>
              </a:rPr>
              <a:t>	</a:t>
            </a:r>
          </a:p>
          <a:p>
            <a:pPr algn="just">
              <a:lnSpc>
                <a:spcPct val="150000"/>
              </a:lnSpc>
            </a:pPr>
            <a:endParaRPr lang="tr-TR" sz="2400" dirty="0" smtClean="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5514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524315"/>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İhale İşlemleri</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TÜBİTAK Ar-Ge </a:t>
            </a:r>
            <a:r>
              <a:rPr lang="tr-TR" sz="2400" b="1" dirty="0">
                <a:solidFill>
                  <a:srgbClr val="002060"/>
                </a:solidFill>
                <a:latin typeface="Times New Roman" panose="02020603050405020304" pitchFamily="18" charset="0"/>
                <a:cs typeface="Times New Roman" panose="02020603050405020304" pitchFamily="18" charset="0"/>
              </a:rPr>
              <a:t>Projeleri İhale </a:t>
            </a:r>
            <a:r>
              <a:rPr lang="tr-TR" sz="2400" b="1" dirty="0" smtClean="0">
                <a:solidFill>
                  <a:srgbClr val="002060"/>
                </a:solidFill>
                <a:latin typeface="Times New Roman" panose="02020603050405020304" pitchFamily="18" charset="0"/>
                <a:cs typeface="Times New Roman" panose="02020603050405020304" pitchFamily="18" charset="0"/>
              </a:rPr>
              <a:t>Yönetmeliği </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Açık İhale Usulü</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Belli İstekliler Arasında İhale Usulü</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Pazarlık Usulü</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Doğrudan Temin</a:t>
            </a:r>
          </a:p>
          <a:p>
            <a:pPr algn="just">
              <a:lnSpc>
                <a:spcPct val="150000"/>
              </a:lnSpc>
            </a:pPr>
            <a:r>
              <a:rPr lang="tr-TR" sz="2400" b="1" dirty="0" err="1" smtClean="0">
                <a:solidFill>
                  <a:srgbClr val="002060"/>
                </a:solidFill>
                <a:latin typeface="Times New Roman" panose="02020603050405020304" pitchFamily="18" charset="0"/>
                <a:cs typeface="Times New Roman" panose="02020603050405020304" pitchFamily="18" charset="0"/>
              </a:rPr>
              <a:t>KİK’na</a:t>
            </a:r>
            <a:r>
              <a:rPr lang="tr-TR" sz="2400" b="1" dirty="0" smtClean="0">
                <a:solidFill>
                  <a:srgbClr val="002060"/>
                </a:solidFill>
                <a:latin typeface="Times New Roman" panose="02020603050405020304" pitchFamily="18" charset="0"/>
                <a:cs typeface="Times New Roman" panose="02020603050405020304" pitchFamily="18" charset="0"/>
              </a:rPr>
              <a:t> Başvurulamaz</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Dayanıklı Taşınırlar İçin Taşınır İşlem </a:t>
            </a:r>
            <a:r>
              <a:rPr lang="tr-TR" sz="2400" b="1" dirty="0" smtClean="0">
                <a:solidFill>
                  <a:srgbClr val="002060"/>
                </a:solidFill>
                <a:latin typeface="Times New Roman" panose="02020603050405020304" pitchFamily="18" charset="0"/>
                <a:cs typeface="Times New Roman" panose="02020603050405020304" pitchFamily="18" charset="0"/>
              </a:rPr>
              <a:t>Fişi</a:t>
            </a: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857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3970318"/>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Proje Özel Hesaplarından Alınan Tüketim Malzemeleri</a:t>
            </a:r>
          </a:p>
          <a:p>
            <a:pPr algn="just">
              <a:lnSpc>
                <a:spcPct val="150000"/>
              </a:lnSpc>
            </a:pPr>
            <a:endParaRPr lang="tr-TR" sz="24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Avrupa Birliği </a:t>
            </a:r>
            <a:r>
              <a:rPr lang="tr-TR" sz="2400" b="1" dirty="0">
                <a:solidFill>
                  <a:srgbClr val="002060"/>
                </a:solidFill>
                <a:latin typeface="Times New Roman" panose="02020603050405020304" pitchFamily="18" charset="0"/>
                <a:cs typeface="Times New Roman" panose="02020603050405020304" pitchFamily="18" charset="0"/>
              </a:rPr>
              <a:t>Projeleri hariç, BAP, TÜBİTAK, SANTEZ </a:t>
            </a:r>
            <a:r>
              <a:rPr lang="tr-TR" sz="2400" b="1" dirty="0" err="1">
                <a:solidFill>
                  <a:srgbClr val="002060"/>
                </a:solidFill>
                <a:latin typeface="Times New Roman" panose="02020603050405020304" pitchFamily="18" charset="0"/>
                <a:cs typeface="Times New Roman" panose="02020603050405020304" pitchFamily="18" charset="0"/>
              </a:rPr>
              <a:t>v.b</a:t>
            </a:r>
            <a:r>
              <a:rPr lang="tr-TR" sz="2400" b="1" dirty="0">
                <a:solidFill>
                  <a:srgbClr val="002060"/>
                </a:solidFill>
                <a:latin typeface="Times New Roman" panose="02020603050405020304" pitchFamily="18" charset="0"/>
                <a:cs typeface="Times New Roman" panose="02020603050405020304" pitchFamily="18" charset="0"/>
              </a:rPr>
              <a:t>. Proje özel hesaplarından alınan tüketim malzemeleri ‘150.99.11 Proje Özel Hesaplarından Satın Alınan Tüketim Malzemeleri’ taşınır kodu ile kayıt altına alınacaktır</a:t>
            </a:r>
            <a:r>
              <a:rPr lang="tr-TR" sz="2400" b="1"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529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10906" cy="4524315"/>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Kabul Edilmeyen Giderler (Genel)</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 Proje </a:t>
            </a:r>
            <a:r>
              <a:rPr lang="tr-TR" sz="2400" b="1" dirty="0">
                <a:solidFill>
                  <a:srgbClr val="002060"/>
                </a:solidFill>
                <a:latin typeface="Times New Roman" panose="02020603050405020304" pitchFamily="18" charset="0"/>
                <a:cs typeface="Times New Roman" panose="02020603050405020304" pitchFamily="18" charset="0"/>
              </a:rPr>
              <a:t>önerisi hazırlama masrafları.</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Projenin sonuçlarının ticari uygulamaya dönüştürülmesi için yapılan masraflar.</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Isıtma, aydınlatma ve haberleşme amaçlı giderler.</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Altyapıya yönelik inşaat giderleri.</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Muhasebe, sekreterlik vb. idari personel giderleri.</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a:t>
            </a:r>
            <a:r>
              <a:rPr lang="tr-TR" sz="2400" b="1" dirty="0">
                <a:solidFill>
                  <a:srgbClr val="002060"/>
                </a:solidFill>
                <a:latin typeface="Times New Roman" panose="02020603050405020304" pitchFamily="18" charset="0"/>
                <a:cs typeface="Times New Roman" panose="02020603050405020304" pitchFamily="18" charset="0"/>
              </a:rPr>
              <a:t>ile doğrudan veya dolaylı ilgisi olmayan diğer giderler</a:t>
            </a:r>
            <a:r>
              <a:rPr lang="tr-TR" sz="2400" b="1" dirty="0" smtClean="0">
                <a:solidFill>
                  <a:srgbClr val="002060"/>
                </a:solidFill>
                <a:latin typeface="Times New Roman" panose="02020603050405020304" pitchFamily="18" charset="0"/>
                <a:cs typeface="Times New Roman" panose="02020603050405020304" pitchFamily="18" charset="0"/>
              </a:rPr>
              <a:t>.</a:t>
            </a:r>
            <a:endParaRPr lang="tr-TR" sz="24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0786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339650"/>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Personel Ödemeleri</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Proje Teşvik İkramiyesi (</a:t>
            </a:r>
            <a:r>
              <a:rPr lang="tr-TR" sz="2800" b="1" dirty="0" err="1" smtClean="0">
                <a:solidFill>
                  <a:srgbClr val="002060"/>
                </a:solidFill>
                <a:latin typeface="Times New Roman" panose="02020603050405020304" pitchFamily="18" charset="0"/>
                <a:cs typeface="Times New Roman" panose="02020603050405020304" pitchFamily="18" charset="0"/>
              </a:rPr>
              <a:t>Tübitak</a:t>
            </a:r>
            <a:r>
              <a:rPr lang="tr-TR" sz="2800" b="1" dirty="0" smtClean="0">
                <a:solidFill>
                  <a:srgbClr val="002060"/>
                </a:solidFill>
                <a:latin typeface="Times New Roman" panose="02020603050405020304" pitchFamily="18" charset="0"/>
                <a:cs typeface="Times New Roman" panose="02020603050405020304" pitchFamily="18" charset="0"/>
              </a:rPr>
              <a:t>, AB)</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Ücret</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Yurtiçi ve Yurtdışı Gündelikler</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Konaklama Giderleri</a:t>
            </a:r>
            <a:endParaRPr lang="tr-TR" sz="24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dirty="0">
              <a:solidFill>
                <a:srgbClr val="00206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6963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801314"/>
          </a:xfrm>
          <a:prstGeom prst="rect">
            <a:avLst/>
          </a:prstGeom>
        </p:spPr>
        <p:txBody>
          <a:bodyPr wrap="square">
            <a:spAutoFit/>
          </a:bodyPr>
          <a:lstStyle/>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800" b="1" u="sng" dirty="0" smtClean="0">
                <a:solidFill>
                  <a:srgbClr val="002060"/>
                </a:solidFill>
                <a:latin typeface="Times New Roman" panose="02020603050405020304" pitchFamily="18" charset="0"/>
                <a:cs typeface="Times New Roman" panose="02020603050405020304" pitchFamily="18" charset="0"/>
              </a:rPr>
              <a:t>Denetim</a:t>
            </a:r>
            <a:r>
              <a:rPr lang="tr-TR" sz="2800" b="1" dirty="0" smtClean="0">
                <a:solidFill>
                  <a:srgbClr val="002060"/>
                </a:solidFill>
                <a:latin typeface="Times New Roman" panose="02020603050405020304" pitchFamily="18" charset="0"/>
                <a:cs typeface="Times New Roman" panose="02020603050405020304" pitchFamily="18" charset="0"/>
              </a:rPr>
              <a:t> </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Sayıştay</a:t>
            </a:r>
          </a:p>
          <a:p>
            <a:pPr algn="just">
              <a:lnSpc>
                <a:spcPct val="150000"/>
              </a:lnSpc>
            </a:pPr>
            <a:r>
              <a:rPr lang="tr-TR" sz="2800" b="1" dirty="0" smtClean="0">
                <a:solidFill>
                  <a:srgbClr val="002060"/>
                </a:solidFill>
                <a:latin typeface="Times New Roman" panose="02020603050405020304" pitchFamily="18" charset="0"/>
                <a:cs typeface="Times New Roman" panose="02020603050405020304" pitchFamily="18" charset="0"/>
              </a:rPr>
              <a:t>İç Denetim</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TÜBİTAK</a:t>
            </a:r>
          </a:p>
          <a:p>
            <a:pPr algn="just">
              <a:lnSpc>
                <a:spcPct val="150000"/>
              </a:lnSpc>
            </a:pPr>
            <a:endParaRPr lang="tr-TR" sz="24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5522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108227"/>
            <a:ext cx="11160000" cy="4708981"/>
          </a:xfrm>
          <a:prstGeom prst="rect">
            <a:avLst/>
          </a:prstGeom>
        </p:spPr>
        <p:txBody>
          <a:bodyPr wrap="square">
            <a:spAutoFit/>
          </a:bodyPr>
          <a:lstStyle/>
          <a:p>
            <a:pPr algn="just">
              <a:lnSpc>
                <a:spcPct val="150000"/>
              </a:lnSpc>
            </a:pPr>
            <a:r>
              <a:rPr lang="tr-TR" sz="2000" b="1" u="sng" dirty="0" smtClean="0">
                <a:solidFill>
                  <a:srgbClr val="002060"/>
                </a:solidFill>
                <a:latin typeface="Times New Roman" panose="02020603050405020304" pitchFamily="18" charset="0"/>
                <a:cs typeface="Times New Roman" panose="02020603050405020304" pitchFamily="18" charset="0"/>
              </a:rPr>
              <a:t>Muhasebe – Ödenek Kaydı </a:t>
            </a:r>
            <a:r>
              <a:rPr lang="tr-TR" sz="2000" b="1" u="sng" dirty="0" smtClean="0">
                <a:solidFill>
                  <a:srgbClr val="002060"/>
                </a:solidFill>
                <a:latin typeface="Times New Roman" panose="02020603050405020304" pitchFamily="18" charset="0"/>
                <a:cs typeface="Times New Roman" panose="02020603050405020304" pitchFamily="18" charset="0"/>
              </a:rPr>
              <a:t>(Md.6)</a:t>
            </a:r>
            <a:endParaRPr lang="tr-TR" sz="2000" b="1" u="sng"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108 Diğer Hazır Değerler Hesabı	XXX</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	</a:t>
            </a:r>
            <a:r>
              <a:rPr lang="tr-TR" b="1" dirty="0" smtClean="0">
                <a:solidFill>
                  <a:srgbClr val="002060"/>
                </a:solidFill>
                <a:latin typeface="Times New Roman" panose="02020603050405020304" pitchFamily="18" charset="0"/>
                <a:cs typeface="Times New Roman" panose="02020603050405020304" pitchFamily="18" charset="0"/>
              </a:rPr>
              <a:t>103 Ver. Çek. ve Gön. Emir. Hesabı	XXX 		</a:t>
            </a: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830 Bütçe Giderleri Hesabı		XXX</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	</a:t>
            </a:r>
            <a:r>
              <a:rPr lang="tr-TR" b="1" dirty="0" smtClean="0">
                <a:solidFill>
                  <a:srgbClr val="002060"/>
                </a:solidFill>
                <a:latin typeface="Times New Roman" panose="02020603050405020304" pitchFamily="18" charset="0"/>
                <a:cs typeface="Times New Roman" panose="02020603050405020304" pitchFamily="18" charset="0"/>
              </a:rPr>
              <a:t>835 Gider Yansıtma Hesabı		XXX</a:t>
            </a:r>
          </a:p>
          <a:p>
            <a:pPr algn="just">
              <a:lnSpc>
                <a:spcPct val="150000"/>
              </a:lnSpc>
            </a:pPr>
            <a:endParaRPr lang="tr-TR"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Banka Kapama İşlemi:</a:t>
            </a:r>
            <a:endParaRPr lang="tr-TR" b="1"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103 </a:t>
            </a:r>
            <a:r>
              <a:rPr lang="tr-TR" b="1" dirty="0" smtClean="0">
                <a:solidFill>
                  <a:srgbClr val="002060"/>
                </a:solidFill>
                <a:latin typeface="Times New Roman" panose="02020603050405020304" pitchFamily="18" charset="0"/>
                <a:cs typeface="Times New Roman" panose="02020603050405020304" pitchFamily="18" charset="0"/>
              </a:rPr>
              <a:t>Ver. Çek. </a:t>
            </a:r>
            <a:r>
              <a:rPr lang="tr-TR" b="1" dirty="0">
                <a:solidFill>
                  <a:srgbClr val="002060"/>
                </a:solidFill>
                <a:latin typeface="Times New Roman" panose="02020603050405020304" pitchFamily="18" charset="0"/>
                <a:cs typeface="Times New Roman" panose="02020603050405020304" pitchFamily="18" charset="0"/>
              </a:rPr>
              <a:t>ve </a:t>
            </a:r>
            <a:r>
              <a:rPr lang="tr-TR" b="1" dirty="0" smtClean="0">
                <a:solidFill>
                  <a:srgbClr val="002060"/>
                </a:solidFill>
                <a:latin typeface="Times New Roman" panose="02020603050405020304" pitchFamily="18" charset="0"/>
                <a:cs typeface="Times New Roman" panose="02020603050405020304" pitchFamily="18" charset="0"/>
              </a:rPr>
              <a:t>Gön. Emir. </a:t>
            </a:r>
            <a:r>
              <a:rPr lang="tr-TR" b="1" dirty="0">
                <a:solidFill>
                  <a:srgbClr val="002060"/>
                </a:solidFill>
                <a:latin typeface="Times New Roman" panose="02020603050405020304" pitchFamily="18" charset="0"/>
                <a:cs typeface="Times New Roman" panose="02020603050405020304" pitchFamily="18" charset="0"/>
              </a:rPr>
              <a:t>Hesabı	</a:t>
            </a:r>
            <a:r>
              <a:rPr lang="tr-TR" b="1" dirty="0" smtClean="0">
                <a:solidFill>
                  <a:srgbClr val="002060"/>
                </a:solidFill>
                <a:latin typeface="Times New Roman" panose="02020603050405020304" pitchFamily="18" charset="0"/>
                <a:cs typeface="Times New Roman" panose="02020603050405020304" pitchFamily="18" charset="0"/>
              </a:rPr>
              <a:t>	XXX </a:t>
            </a:r>
            <a:r>
              <a:rPr lang="tr-TR" b="1" dirty="0">
                <a:solidFill>
                  <a:srgbClr val="002060"/>
                </a:solidFill>
                <a:latin typeface="Times New Roman" panose="02020603050405020304" pitchFamily="18" charset="0"/>
                <a:cs typeface="Times New Roman" panose="02020603050405020304" pitchFamily="18" charset="0"/>
              </a:rPr>
              <a:t>	</a:t>
            </a:r>
            <a:endParaRPr lang="tr-TR"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	102    Banka Hesabı (Cari Hesap)		XXX</a:t>
            </a: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102 Banka Hesabı	(Özel Hesap)	XXX</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	</a:t>
            </a:r>
            <a:r>
              <a:rPr lang="tr-TR" b="1" dirty="0" smtClean="0">
                <a:solidFill>
                  <a:srgbClr val="002060"/>
                </a:solidFill>
                <a:latin typeface="Times New Roman" panose="02020603050405020304" pitchFamily="18" charset="0"/>
                <a:cs typeface="Times New Roman" panose="02020603050405020304" pitchFamily="18" charset="0"/>
              </a:rPr>
              <a:t>108 Diğer Hazır Değerler Hesabı		XXX</a:t>
            </a: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940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801314"/>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Muhasebe – Ödenek Kaydı</a:t>
            </a:r>
          </a:p>
          <a:p>
            <a:pPr algn="just">
              <a:lnSpc>
                <a:spcPct val="150000"/>
              </a:lnSpc>
            </a:pPr>
            <a:endParaRPr lang="tr-TR"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102 Bankalar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600 Gelirler Hesabı	XXX</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962 Bilimsel Projeler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963 Bilimsel Projeler Karşılığı Hesabı	XXX</a:t>
            </a:r>
          </a:p>
          <a:p>
            <a:pPr algn="just">
              <a:lnSpc>
                <a:spcPct val="150000"/>
              </a:lnSpc>
            </a:pPr>
            <a:endParaRPr lang="tr-TR" b="1" dirty="0" smtClean="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894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873558"/>
            <a:ext cx="11160000" cy="5078313"/>
          </a:xfrm>
          <a:prstGeom prst="rect">
            <a:avLst/>
          </a:prstGeom>
        </p:spPr>
        <p:txBody>
          <a:bodyPr wrap="square">
            <a:spAutoFit/>
          </a:bodyPr>
          <a:lstStyle/>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●Bilimsel Araştırma Projeleri </a:t>
            </a:r>
          </a:p>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●TÜBİTAK Projeleri</a:t>
            </a:r>
          </a:p>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a:t>
            </a:r>
            <a:r>
              <a:rPr lang="tr-TR" sz="2400" b="1" dirty="0" smtClean="0">
                <a:solidFill>
                  <a:srgbClr val="002060"/>
                </a:solidFill>
                <a:latin typeface="Times New Roman" panose="02020603050405020304" pitchFamily="18" charset="0"/>
                <a:cs typeface="Times New Roman" panose="02020603050405020304" pitchFamily="18" charset="0"/>
              </a:rPr>
              <a:t>AB </a:t>
            </a:r>
            <a:r>
              <a:rPr lang="tr-TR" sz="2400" b="1" dirty="0">
                <a:solidFill>
                  <a:srgbClr val="002060"/>
                </a:solidFill>
                <a:latin typeface="Times New Roman" panose="02020603050405020304" pitchFamily="18" charset="0"/>
                <a:cs typeface="Times New Roman" panose="02020603050405020304" pitchFamily="18" charset="0"/>
              </a:rPr>
              <a:t>Projeleri</a:t>
            </a:r>
          </a:p>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●Kalkınma Ajansları</a:t>
            </a:r>
          </a:p>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●Gençlik Spor, Kalkınma ve diğer Bakanlıklar (TAGEM, SANTEZ, SODES vd.) </a:t>
            </a:r>
            <a:r>
              <a:rPr lang="tr-TR" sz="2400" b="1" dirty="0" smtClean="0">
                <a:solidFill>
                  <a:srgbClr val="002060"/>
                </a:solidFill>
                <a:latin typeface="Times New Roman" panose="02020603050405020304" pitchFamily="18" charset="0"/>
                <a:cs typeface="Times New Roman" panose="02020603050405020304" pitchFamily="18" charset="0"/>
              </a:rPr>
              <a:t>●</a:t>
            </a:r>
            <a:r>
              <a:rPr lang="tr-TR" sz="2400" b="1" dirty="0">
                <a:solidFill>
                  <a:srgbClr val="002060"/>
                </a:solidFill>
                <a:latin typeface="Times New Roman" panose="02020603050405020304" pitchFamily="18" charset="0"/>
                <a:cs typeface="Times New Roman" panose="02020603050405020304" pitchFamily="18" charset="0"/>
              </a:rPr>
              <a:t>TUJJB Projeleri</a:t>
            </a:r>
          </a:p>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●UDAP Projeleri</a:t>
            </a:r>
          </a:p>
          <a:p>
            <a:pPr>
              <a:lnSpc>
                <a:spcPct val="150000"/>
              </a:lnSpc>
            </a:pPr>
            <a:r>
              <a:rPr lang="tr-TR" sz="2400" b="1" dirty="0">
                <a:solidFill>
                  <a:srgbClr val="002060"/>
                </a:solidFill>
                <a:latin typeface="Times New Roman" panose="02020603050405020304" pitchFamily="18" charset="0"/>
                <a:cs typeface="Times New Roman" panose="02020603050405020304" pitchFamily="18" charset="0"/>
              </a:rPr>
              <a:t>●Diğerleri</a:t>
            </a:r>
            <a:endParaRPr lang="tr-TR" sz="2400" dirty="0">
              <a:solidFill>
                <a:srgbClr val="FF000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067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985980"/>
          </a:xfrm>
          <a:prstGeom prst="rect">
            <a:avLst/>
          </a:prstGeom>
        </p:spPr>
        <p:txBody>
          <a:bodyPr wrap="square">
            <a:spAutoFit/>
          </a:bodyPr>
          <a:lstStyle/>
          <a:p>
            <a:pPr algn="just">
              <a:lnSpc>
                <a:spcPct val="150000"/>
              </a:lnSpc>
            </a:pPr>
            <a:r>
              <a:rPr lang="tr-TR" sz="2000" b="1" u="sng" dirty="0" smtClean="0">
                <a:solidFill>
                  <a:srgbClr val="002060"/>
                </a:solidFill>
                <a:latin typeface="Times New Roman" panose="02020603050405020304" pitchFamily="18" charset="0"/>
                <a:cs typeface="Times New Roman" panose="02020603050405020304" pitchFamily="18" charset="0"/>
              </a:rPr>
              <a:t>Muhasebe – Harcama Yapılması</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630 Giderler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103 Verilen Çekler ve Gönderme Emirleri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103 Verilen Çekler ve Gönderme Emirleri </a:t>
            </a:r>
            <a:r>
              <a:rPr lang="tr-TR" sz="2400" b="1" dirty="0" smtClean="0">
                <a:solidFill>
                  <a:srgbClr val="002060"/>
                </a:solidFill>
                <a:latin typeface="Times New Roman" panose="02020603050405020304" pitchFamily="18" charset="0"/>
                <a:cs typeface="Times New Roman" panose="02020603050405020304" pitchFamily="18" charset="0"/>
              </a:rPr>
              <a:t>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	102 Banka Hesabı (Özel Hesap)		XXX</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963 Bilimsel Projeler Karşılığı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	962 Bilimsel Projeler Hesabı		XXX</a:t>
            </a: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6079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708981"/>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Muhasebe – Avans İşlemleri</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162 Bütçe Dışı Avanslar Hesabı		XXX</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	</a:t>
            </a:r>
            <a:r>
              <a:rPr lang="tr-TR" sz="2200" b="1" dirty="0" smtClean="0">
                <a:solidFill>
                  <a:srgbClr val="002060"/>
                </a:solidFill>
                <a:latin typeface="Times New Roman" panose="02020603050405020304" pitchFamily="18" charset="0"/>
                <a:cs typeface="Times New Roman" panose="02020603050405020304" pitchFamily="18" charset="0"/>
              </a:rPr>
              <a:t>	</a:t>
            </a:r>
            <a:r>
              <a:rPr lang="tr-TR" sz="2200" b="1" dirty="0">
                <a:solidFill>
                  <a:srgbClr val="002060"/>
                </a:solidFill>
                <a:latin typeface="Times New Roman" panose="02020603050405020304" pitchFamily="18" charset="0"/>
                <a:cs typeface="Times New Roman" panose="02020603050405020304" pitchFamily="18" charset="0"/>
              </a:rPr>
              <a:t> 103 Verilen Çekler ve Gönderme Emirleri Hesabı	XXX</a:t>
            </a:r>
            <a:endParaRPr lang="tr-TR" sz="22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630 Giderler Hesabı		XXX</a:t>
            </a:r>
          </a:p>
          <a:p>
            <a:pPr algn="just">
              <a:lnSpc>
                <a:spcPct val="150000"/>
              </a:lnSpc>
            </a:pPr>
            <a:r>
              <a:rPr lang="tr-TR" sz="2200" b="1" dirty="0">
                <a:solidFill>
                  <a:srgbClr val="002060"/>
                </a:solidFill>
                <a:latin typeface="Times New Roman" panose="02020603050405020304" pitchFamily="18" charset="0"/>
                <a:cs typeface="Times New Roman" panose="02020603050405020304" pitchFamily="18" charset="0"/>
              </a:rPr>
              <a:t>	162 Bütçe Dışı Avanslar Hesabı		XXX</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140 Kişilerden Alacaklar Hesabı	XXX</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	162 </a:t>
            </a:r>
            <a:r>
              <a:rPr lang="tr-TR" sz="2200" b="1" dirty="0">
                <a:solidFill>
                  <a:srgbClr val="002060"/>
                </a:solidFill>
                <a:latin typeface="Times New Roman" panose="02020603050405020304" pitchFamily="18" charset="0"/>
                <a:cs typeface="Times New Roman" panose="02020603050405020304" pitchFamily="18" charset="0"/>
              </a:rPr>
              <a:t>Bütçe Dışı Avanslar Hesabı		</a:t>
            </a:r>
            <a:r>
              <a:rPr lang="tr-TR" sz="2200" b="1" dirty="0" smtClean="0">
                <a:solidFill>
                  <a:srgbClr val="002060"/>
                </a:solidFill>
                <a:latin typeface="Times New Roman" panose="02020603050405020304" pitchFamily="18" charset="0"/>
                <a:cs typeface="Times New Roman" panose="02020603050405020304" pitchFamily="18" charset="0"/>
              </a:rPr>
              <a:t>XXX</a:t>
            </a:r>
            <a:endParaRPr lang="tr-TR" sz="22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5623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5078313"/>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Muhasebe – Depozito ve Teminat İşlemleri</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102 Banka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	330 yada 430 Alınan Depozito ve Teminatlar Hesabı	XXX</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910 Alınan Teminat Mektupları Hesabı		XXX</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911 </a:t>
            </a:r>
            <a:r>
              <a:rPr lang="tr-TR" sz="2400" b="1" dirty="0">
                <a:solidFill>
                  <a:srgbClr val="002060"/>
                </a:solidFill>
                <a:latin typeface="Times New Roman" panose="02020603050405020304" pitchFamily="18" charset="0"/>
                <a:cs typeface="Times New Roman" panose="02020603050405020304" pitchFamily="18" charset="0"/>
              </a:rPr>
              <a:t>Alınan Teminat </a:t>
            </a:r>
            <a:r>
              <a:rPr lang="tr-TR" sz="2400" b="1" dirty="0" smtClean="0">
                <a:solidFill>
                  <a:srgbClr val="002060"/>
                </a:solidFill>
                <a:latin typeface="Times New Roman" panose="02020603050405020304" pitchFamily="18" charset="0"/>
                <a:cs typeface="Times New Roman" panose="02020603050405020304" pitchFamily="18" charset="0"/>
              </a:rPr>
              <a:t>Mektupları Emanetleri </a:t>
            </a:r>
            <a:r>
              <a:rPr lang="tr-TR" sz="2400" b="1" dirty="0">
                <a:solidFill>
                  <a:srgbClr val="002060"/>
                </a:solidFill>
                <a:latin typeface="Times New Roman" panose="02020603050405020304" pitchFamily="18" charset="0"/>
                <a:cs typeface="Times New Roman" panose="02020603050405020304" pitchFamily="18" charset="0"/>
              </a:rPr>
              <a:t>Hesabı 		XXX</a:t>
            </a:r>
          </a:p>
          <a:p>
            <a:pPr algn="just">
              <a:lnSpc>
                <a:spcPct val="150000"/>
              </a:lnSpc>
            </a:pPr>
            <a:endParaRPr lang="tr-TR" sz="2400" b="1" dirty="0" smtClean="0">
              <a:solidFill>
                <a:srgbClr val="00206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7178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5309146"/>
          </a:xfrm>
          <a:prstGeom prst="rect">
            <a:avLst/>
          </a:prstGeom>
        </p:spPr>
        <p:txBody>
          <a:bodyPr wrap="square">
            <a:spAutoFit/>
          </a:bodyPr>
          <a:lstStyle/>
          <a:p>
            <a:pPr algn="just">
              <a:lnSpc>
                <a:spcPct val="150000"/>
              </a:lnSpc>
            </a:pPr>
            <a:r>
              <a:rPr lang="tr-TR" sz="2800" b="1" u="sng" dirty="0" smtClean="0">
                <a:solidFill>
                  <a:srgbClr val="002060"/>
                </a:solidFill>
                <a:latin typeface="Times New Roman" panose="02020603050405020304" pitchFamily="18" charset="0"/>
                <a:cs typeface="Times New Roman" panose="02020603050405020304" pitchFamily="18" charset="0"/>
              </a:rPr>
              <a:t>Muhasebe – Faiz İşlemleri</a:t>
            </a:r>
          </a:p>
          <a:p>
            <a:pPr algn="just"/>
            <a:r>
              <a:rPr lang="tr-TR" sz="2400" b="1" dirty="0">
                <a:solidFill>
                  <a:srgbClr val="002060"/>
                </a:solidFill>
                <a:latin typeface="Times New Roman" panose="02020603050405020304" pitchFamily="18" charset="0"/>
                <a:cs typeface="Times New Roman" panose="02020603050405020304" pitchFamily="18" charset="0"/>
              </a:rPr>
              <a:t>102 Banka Hesabı	XXX</a:t>
            </a:r>
          </a:p>
          <a:p>
            <a:pPr algn="just"/>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	600 </a:t>
            </a:r>
            <a:r>
              <a:rPr lang="tr-TR" sz="2400" b="1" dirty="0">
                <a:solidFill>
                  <a:srgbClr val="002060"/>
                </a:solidFill>
                <a:latin typeface="Times New Roman" panose="02020603050405020304" pitchFamily="18" charset="0"/>
                <a:cs typeface="Times New Roman" panose="02020603050405020304" pitchFamily="18" charset="0"/>
              </a:rPr>
              <a:t>Gelirler Hesabı	</a:t>
            </a:r>
            <a:r>
              <a:rPr lang="tr-TR" sz="2400" b="1" dirty="0" smtClean="0">
                <a:solidFill>
                  <a:srgbClr val="002060"/>
                </a:solidFill>
                <a:latin typeface="Times New Roman" panose="02020603050405020304" pitchFamily="18" charset="0"/>
                <a:cs typeface="Times New Roman" panose="02020603050405020304" pitchFamily="18" charset="0"/>
              </a:rPr>
              <a:t>XXX</a:t>
            </a:r>
          </a:p>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120 Gelirlerden Alacaklar Hesabı   XXX</a:t>
            </a:r>
          </a:p>
          <a:p>
            <a:pPr algn="just"/>
            <a:r>
              <a:rPr lang="tr-TR" sz="2400" b="1" dirty="0" smtClean="0">
                <a:solidFill>
                  <a:srgbClr val="002060"/>
                </a:solidFill>
                <a:latin typeface="Times New Roman" panose="02020603050405020304" pitchFamily="18" charset="0"/>
                <a:cs typeface="Times New Roman" panose="02020603050405020304" pitchFamily="18" charset="0"/>
              </a:rPr>
              <a:t>		600 </a:t>
            </a:r>
            <a:r>
              <a:rPr lang="tr-TR" sz="2400" b="1" dirty="0">
                <a:solidFill>
                  <a:srgbClr val="002060"/>
                </a:solidFill>
                <a:latin typeface="Times New Roman" panose="02020603050405020304" pitchFamily="18" charset="0"/>
                <a:cs typeface="Times New Roman" panose="02020603050405020304" pitchFamily="18" charset="0"/>
              </a:rPr>
              <a:t>Gelirler Hesabı	 </a:t>
            </a:r>
            <a:r>
              <a:rPr lang="tr-TR" sz="2400" b="1" dirty="0" smtClean="0">
                <a:solidFill>
                  <a:srgbClr val="002060"/>
                </a:solidFill>
                <a:latin typeface="Times New Roman" panose="02020603050405020304" pitchFamily="18" charset="0"/>
                <a:cs typeface="Times New Roman" panose="02020603050405020304" pitchFamily="18" charset="0"/>
              </a:rPr>
              <a:t>        XXX</a:t>
            </a:r>
          </a:p>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a:t>
            </a:r>
          </a:p>
          <a:p>
            <a:pPr algn="just"/>
            <a:r>
              <a:rPr lang="tr-TR" sz="2400" b="1" dirty="0" smtClean="0">
                <a:solidFill>
                  <a:srgbClr val="002060"/>
                </a:solidFill>
                <a:latin typeface="Times New Roman" panose="02020603050405020304" pitchFamily="18" charset="0"/>
                <a:cs typeface="Times New Roman" panose="02020603050405020304" pitchFamily="18" charset="0"/>
              </a:rPr>
              <a:t>181 Gelir Tahakkukları Hesabı	   XXX</a:t>
            </a:r>
          </a:p>
          <a:p>
            <a:pPr algn="just"/>
            <a:r>
              <a:rPr lang="tr-TR" sz="2400" b="1" dirty="0">
                <a:solidFill>
                  <a:srgbClr val="002060"/>
                </a:solidFill>
                <a:latin typeface="Times New Roman" panose="02020603050405020304" pitchFamily="18" charset="0"/>
                <a:cs typeface="Times New Roman" panose="02020603050405020304" pitchFamily="18" charset="0"/>
              </a:rPr>
              <a:t>	</a:t>
            </a:r>
            <a:r>
              <a:rPr lang="tr-TR" sz="2400" b="1" dirty="0" smtClean="0">
                <a:solidFill>
                  <a:srgbClr val="002060"/>
                </a:solidFill>
                <a:latin typeface="Times New Roman" panose="02020603050405020304" pitchFamily="18" charset="0"/>
                <a:cs typeface="Times New Roman" panose="02020603050405020304" pitchFamily="18" charset="0"/>
              </a:rPr>
              <a:t>		600 Gelirler Hesabı	XXX</a:t>
            </a:r>
          </a:p>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281 </a:t>
            </a:r>
            <a:r>
              <a:rPr lang="tr-TR" sz="2400" b="1" dirty="0">
                <a:solidFill>
                  <a:srgbClr val="002060"/>
                </a:solidFill>
                <a:latin typeface="Times New Roman" panose="02020603050405020304" pitchFamily="18" charset="0"/>
                <a:cs typeface="Times New Roman" panose="02020603050405020304" pitchFamily="18" charset="0"/>
              </a:rPr>
              <a:t>Gelir Tahakkukları </a:t>
            </a:r>
            <a:r>
              <a:rPr lang="tr-TR" sz="2400" b="1" dirty="0" smtClean="0">
                <a:solidFill>
                  <a:srgbClr val="002060"/>
                </a:solidFill>
                <a:latin typeface="Times New Roman" panose="02020603050405020304" pitchFamily="18" charset="0"/>
                <a:cs typeface="Times New Roman" panose="02020603050405020304" pitchFamily="18" charset="0"/>
              </a:rPr>
              <a:t>Hesabı	   XXX</a:t>
            </a:r>
          </a:p>
          <a:p>
            <a:pPr algn="just">
              <a:lnSpc>
                <a:spcPct val="150000"/>
              </a:lnSpc>
            </a:pPr>
            <a:r>
              <a:rPr lang="tr-TR" sz="2200" b="1" dirty="0" smtClean="0">
                <a:solidFill>
                  <a:srgbClr val="002060"/>
                </a:solidFill>
                <a:latin typeface="Times New Roman" panose="02020603050405020304" pitchFamily="18" charset="0"/>
                <a:cs typeface="Times New Roman" panose="02020603050405020304" pitchFamily="18" charset="0"/>
              </a:rPr>
              <a:t>		</a:t>
            </a:r>
            <a:r>
              <a:rPr lang="tr-TR" sz="2200" b="1" dirty="0">
                <a:solidFill>
                  <a:srgbClr val="002060"/>
                </a:solidFill>
                <a:latin typeface="Times New Roman" panose="02020603050405020304" pitchFamily="18" charset="0"/>
                <a:cs typeface="Times New Roman" panose="02020603050405020304" pitchFamily="18" charset="0"/>
              </a:rPr>
              <a:t>	</a:t>
            </a:r>
            <a:r>
              <a:rPr lang="tr-TR" sz="2200" b="1" dirty="0" smtClean="0">
                <a:solidFill>
                  <a:srgbClr val="002060"/>
                </a:solidFill>
                <a:latin typeface="Times New Roman" panose="02020603050405020304" pitchFamily="18" charset="0"/>
                <a:cs typeface="Times New Roman" panose="02020603050405020304" pitchFamily="18" charset="0"/>
              </a:rPr>
              <a:t>600 </a:t>
            </a:r>
            <a:r>
              <a:rPr lang="tr-TR" sz="2200" b="1" dirty="0">
                <a:solidFill>
                  <a:srgbClr val="002060"/>
                </a:solidFill>
                <a:latin typeface="Times New Roman" panose="02020603050405020304" pitchFamily="18" charset="0"/>
                <a:cs typeface="Times New Roman" panose="02020603050405020304" pitchFamily="18" charset="0"/>
              </a:rPr>
              <a:t>Gelirler Hesabı	</a:t>
            </a:r>
            <a:r>
              <a:rPr lang="tr-TR" sz="2200" b="1" dirty="0" smtClean="0">
                <a:solidFill>
                  <a:srgbClr val="002060"/>
                </a:solidFill>
                <a:latin typeface="Times New Roman" panose="02020603050405020304" pitchFamily="18" charset="0"/>
                <a:cs typeface="Times New Roman" panose="02020603050405020304" pitchFamily="18" charset="0"/>
              </a:rPr>
              <a:t>XXX</a:t>
            </a:r>
            <a:r>
              <a:rPr lang="tr-TR" sz="2200" b="1" dirty="0">
                <a:solidFill>
                  <a:srgbClr val="002060"/>
                </a:solidFill>
                <a:latin typeface="Times New Roman" panose="02020603050405020304" pitchFamily="18" charset="0"/>
                <a:cs typeface="Times New Roman" panose="02020603050405020304" pitchFamily="18" charset="0"/>
              </a:rPr>
              <a:t>	</a:t>
            </a:r>
            <a:endParaRPr lang="tr-TR" sz="2400" b="1" dirty="0" smtClean="0">
              <a:solidFill>
                <a:srgbClr val="00206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9815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4662815"/>
          </a:xfrm>
          <a:prstGeom prst="rect">
            <a:avLst/>
          </a:prstGeom>
        </p:spPr>
        <p:txBody>
          <a:bodyPr wrap="square">
            <a:spAutoFit/>
          </a:bodyPr>
          <a:lstStyle/>
          <a:p>
            <a:pPr algn="ctr">
              <a:lnSpc>
                <a:spcPct val="150000"/>
              </a:lnSpc>
            </a:pPr>
            <a:endParaRPr lang="tr-TR" sz="4000" b="1" dirty="0" smtClean="0">
              <a:solidFill>
                <a:srgbClr val="002060"/>
              </a:solidFill>
              <a:latin typeface="Times New Roman" panose="02020603050405020304" pitchFamily="18" charset="0"/>
              <a:cs typeface="Times New Roman" panose="02020603050405020304" pitchFamily="18" charset="0"/>
            </a:endParaRPr>
          </a:p>
          <a:p>
            <a:pPr algn="ctr">
              <a:lnSpc>
                <a:spcPct val="150000"/>
              </a:lnSpc>
            </a:pPr>
            <a:endParaRPr lang="tr-TR" sz="4000" b="1" dirty="0" smtClean="0">
              <a:solidFill>
                <a:srgbClr val="002060"/>
              </a:solidFill>
              <a:latin typeface="Times New Roman" panose="02020603050405020304" pitchFamily="18" charset="0"/>
              <a:cs typeface="Times New Roman" panose="02020603050405020304" pitchFamily="18" charset="0"/>
            </a:endParaRPr>
          </a:p>
          <a:p>
            <a:pPr algn="ctr">
              <a:lnSpc>
                <a:spcPct val="150000"/>
              </a:lnSpc>
            </a:pPr>
            <a:r>
              <a:rPr lang="tr-TR" sz="5400" b="1" dirty="0" smtClean="0">
                <a:solidFill>
                  <a:srgbClr val="002060"/>
                </a:solidFill>
                <a:latin typeface="Times New Roman" panose="02020603050405020304" pitchFamily="18" charset="0"/>
                <a:cs typeface="Times New Roman" panose="02020603050405020304" pitchFamily="18" charset="0"/>
              </a:rPr>
              <a:t>TEŞEKKÜRLER</a:t>
            </a:r>
          </a:p>
          <a:p>
            <a:pPr algn="ctr">
              <a:lnSpc>
                <a:spcPct val="150000"/>
              </a:lnSpc>
            </a:pPr>
            <a:endParaRPr lang="tr-TR" sz="4000" b="1" dirty="0">
              <a:solidFill>
                <a:srgbClr val="002060"/>
              </a:solidFill>
              <a:latin typeface="Times New Roman" panose="02020603050405020304" pitchFamily="18" charset="0"/>
              <a:cs typeface="Times New Roman" panose="02020603050405020304" pitchFamily="18" charset="0"/>
            </a:endParaRPr>
          </a:p>
          <a:p>
            <a:pPr algn="r">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cstate="print"/>
          <a:stretch>
            <a:fillRect/>
          </a:stretch>
        </p:blipFill>
        <p:spPr>
          <a:xfrm>
            <a:off x="5433793" y="1562462"/>
            <a:ext cx="1656000" cy="1656000"/>
          </a:xfrm>
          <a:prstGeom prst="rect">
            <a:avLst/>
          </a:prstGeom>
        </p:spPr>
      </p:pic>
      <p:pic>
        <p:nvPicPr>
          <p:cNvPr id="4" name="Picture 2" descr="C:\Users\yayingrafik3\Desktop\Yeni klasör (7)\sayistay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6272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45197" y="625854"/>
            <a:ext cx="9477940" cy="5851217"/>
          </a:xfrm>
          <a:prstGeom prst="rect">
            <a:avLst/>
          </a:prstGeom>
        </p:spPr>
        <p:txBody>
          <a:bodyPr wrap="square">
            <a:spAutoFit/>
          </a:bodyPr>
          <a:lstStyle/>
          <a:p>
            <a:pPr>
              <a:lnSpc>
                <a:spcPct val="150000"/>
              </a:lnSpc>
            </a:pPr>
            <a:r>
              <a:rPr lang="tr-TR" sz="2100" b="1" u="sng" dirty="0" smtClean="0">
                <a:solidFill>
                  <a:srgbClr val="002060"/>
                </a:solidFill>
                <a:latin typeface="Times New Roman" panose="02020603050405020304" pitchFamily="18" charset="0"/>
                <a:cs typeface="Times New Roman" panose="02020603050405020304" pitchFamily="18" charset="0"/>
              </a:rPr>
              <a:t>BAP Türleri:</a:t>
            </a:r>
            <a:br>
              <a:rPr lang="tr-TR" sz="2100" b="1" u="sng" dirty="0" smtClean="0">
                <a:solidFill>
                  <a:srgbClr val="002060"/>
                </a:solidFill>
                <a:latin typeface="Times New Roman" panose="02020603050405020304" pitchFamily="18" charset="0"/>
                <a:cs typeface="Times New Roman" panose="02020603050405020304" pitchFamily="18" charset="0"/>
              </a:rPr>
            </a:br>
            <a:r>
              <a:rPr lang="tr-TR" sz="2100" b="1" dirty="0">
                <a:solidFill>
                  <a:srgbClr val="002060"/>
                </a:solidFill>
                <a:latin typeface="Times New Roman" panose="02020603050405020304" pitchFamily="18" charset="0"/>
                <a:cs typeface="Times New Roman" panose="02020603050405020304" pitchFamily="18" charset="0"/>
              </a:rPr>
              <a:t>●</a:t>
            </a:r>
            <a:r>
              <a:rPr lang="tr-TR" sz="2100" b="1" dirty="0" smtClean="0">
                <a:solidFill>
                  <a:srgbClr val="002060"/>
                </a:solidFill>
                <a:latin typeface="Times New Roman" panose="02020603050405020304" pitchFamily="18" charset="0"/>
                <a:cs typeface="Times New Roman" panose="02020603050405020304" pitchFamily="18" charset="0"/>
              </a:rPr>
              <a:t>Genel Araştırma Projeleri </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●Çok Disiplinli Araştırma </a:t>
            </a:r>
            <a:r>
              <a:rPr lang="tr-TR" sz="2100" b="1" dirty="0" smtClean="0">
                <a:solidFill>
                  <a:srgbClr val="002060"/>
                </a:solidFill>
                <a:latin typeface="Times New Roman" panose="02020603050405020304" pitchFamily="18" charset="0"/>
                <a:cs typeface="Times New Roman" panose="02020603050405020304" pitchFamily="18" charset="0"/>
              </a:rPr>
              <a:t>Projeleri</a:t>
            </a:r>
            <a:endParaRPr lang="tr-TR" sz="2100" b="1"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●Lisansüstü Tez </a:t>
            </a:r>
            <a:r>
              <a:rPr lang="tr-TR" sz="2100" b="1" dirty="0" smtClean="0">
                <a:solidFill>
                  <a:srgbClr val="002060"/>
                </a:solidFill>
                <a:latin typeface="Times New Roman" panose="02020603050405020304" pitchFamily="18" charset="0"/>
                <a:cs typeface="Times New Roman" panose="02020603050405020304" pitchFamily="18" charset="0"/>
              </a:rPr>
              <a:t>Projeleri</a:t>
            </a:r>
            <a:endParaRPr lang="tr-TR" sz="2100" b="1"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●Sanayi ile İşbirliği Projeleri </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●Öncelikli </a:t>
            </a:r>
            <a:r>
              <a:rPr lang="tr-TR" sz="2100" b="1" dirty="0" smtClean="0">
                <a:solidFill>
                  <a:srgbClr val="002060"/>
                </a:solidFill>
                <a:latin typeface="Times New Roman" panose="02020603050405020304" pitchFamily="18" charset="0"/>
                <a:cs typeface="Times New Roman" panose="02020603050405020304" pitchFamily="18" charset="0"/>
              </a:rPr>
              <a:t>Alan Araştırma Projeleri </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●Tamamlayıcı </a:t>
            </a:r>
            <a:r>
              <a:rPr lang="tr-TR" sz="2100" b="1" dirty="0" smtClean="0">
                <a:solidFill>
                  <a:srgbClr val="002060"/>
                </a:solidFill>
                <a:latin typeface="Times New Roman" panose="02020603050405020304" pitchFamily="18" charset="0"/>
                <a:cs typeface="Times New Roman" panose="02020603050405020304" pitchFamily="18" charset="0"/>
              </a:rPr>
              <a:t>Destek Projeleri </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●Uluslararası </a:t>
            </a:r>
            <a:r>
              <a:rPr lang="tr-TR" sz="2100" b="1" dirty="0" smtClean="0">
                <a:solidFill>
                  <a:srgbClr val="002060"/>
                </a:solidFill>
                <a:latin typeface="Times New Roman" panose="02020603050405020304" pitchFamily="18" charset="0"/>
                <a:cs typeface="Times New Roman" panose="02020603050405020304" pitchFamily="18" charset="0"/>
              </a:rPr>
              <a:t>Araştırma İşbirliği Projeleri </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●Araştırma Alt </a:t>
            </a:r>
            <a:r>
              <a:rPr lang="tr-TR" sz="2100" b="1" dirty="0" smtClean="0">
                <a:solidFill>
                  <a:srgbClr val="002060"/>
                </a:solidFill>
                <a:latin typeface="Times New Roman" panose="02020603050405020304" pitchFamily="18" charset="0"/>
                <a:cs typeface="Times New Roman" panose="02020603050405020304" pitchFamily="18" charset="0"/>
              </a:rPr>
              <a:t>Yapısı Projeleri</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●Hızlı Destek </a:t>
            </a:r>
            <a:r>
              <a:rPr lang="tr-TR" sz="2100" b="1" dirty="0" smtClean="0">
                <a:solidFill>
                  <a:srgbClr val="002060"/>
                </a:solidFill>
                <a:latin typeface="Times New Roman" panose="02020603050405020304" pitchFamily="18" charset="0"/>
                <a:cs typeface="Times New Roman" panose="02020603050405020304" pitchFamily="18" charset="0"/>
              </a:rPr>
              <a:t>Projeleri</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●Toplumsal Sorumluluk </a:t>
            </a:r>
            <a:r>
              <a:rPr lang="tr-TR" sz="2100" b="1" dirty="0" smtClean="0">
                <a:solidFill>
                  <a:srgbClr val="002060"/>
                </a:solidFill>
                <a:latin typeface="Times New Roman" panose="02020603050405020304" pitchFamily="18" charset="0"/>
                <a:cs typeface="Times New Roman" panose="02020603050405020304" pitchFamily="18" charset="0"/>
              </a:rPr>
              <a:t>Projeleri</a:t>
            </a:r>
          </a:p>
          <a:p>
            <a:pPr algn="just">
              <a:lnSpc>
                <a:spcPct val="150000"/>
              </a:lnSpc>
            </a:pPr>
            <a:r>
              <a:rPr lang="tr-TR" sz="2100" b="1" dirty="0">
                <a:solidFill>
                  <a:srgbClr val="002060"/>
                </a:solidFill>
                <a:latin typeface="Times New Roman" panose="02020603050405020304" pitchFamily="18" charset="0"/>
                <a:cs typeface="Times New Roman" panose="02020603050405020304" pitchFamily="18" charset="0"/>
              </a:rPr>
              <a:t>●Güdümlü </a:t>
            </a:r>
            <a:r>
              <a:rPr lang="tr-TR" sz="2100" b="1" dirty="0" smtClean="0">
                <a:solidFill>
                  <a:srgbClr val="002060"/>
                </a:solidFill>
                <a:latin typeface="Times New Roman" panose="02020603050405020304" pitchFamily="18" charset="0"/>
                <a:cs typeface="Times New Roman" panose="02020603050405020304" pitchFamily="18" charset="0"/>
              </a:rPr>
              <a:t>Projeler</a:t>
            </a:r>
            <a:endParaRPr lang="tr-TR" sz="21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3299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881650"/>
            <a:ext cx="11160000" cy="5262979"/>
          </a:xfrm>
          <a:prstGeom prst="rect">
            <a:avLst/>
          </a:prstGeom>
        </p:spPr>
        <p:txBody>
          <a:bodyPr wrap="square">
            <a:spAutoFit/>
          </a:bodyPr>
          <a:lstStyle/>
          <a:p>
            <a:pPr algn="just"/>
            <a:r>
              <a:rPr lang="tr-TR" sz="2400" b="1" dirty="0" smtClean="0">
                <a:solidFill>
                  <a:srgbClr val="002060"/>
                </a:solidFill>
                <a:latin typeface="Times New Roman" panose="02020603050405020304" pitchFamily="18" charset="0"/>
                <a:cs typeface="Times New Roman" panose="02020603050405020304" pitchFamily="18" charset="0"/>
              </a:rPr>
              <a:t>YÜKSEKÖĞRETİM KURUMLARI BİLİMSEL ARAŞTIRMA PROJELERİ HAKKINDA </a:t>
            </a:r>
            <a:r>
              <a:rPr lang="tr-TR" sz="2400" b="1" dirty="0">
                <a:solidFill>
                  <a:srgbClr val="002060"/>
                </a:solidFill>
                <a:latin typeface="Times New Roman" panose="02020603050405020304" pitchFamily="18" charset="0"/>
                <a:cs typeface="Times New Roman" panose="02020603050405020304" pitchFamily="18" charset="0"/>
              </a:rPr>
              <a:t>YÖNETMELİK </a:t>
            </a:r>
            <a:r>
              <a:rPr lang="tr-TR" sz="2400" b="1" dirty="0" smtClean="0">
                <a:solidFill>
                  <a:srgbClr val="002060"/>
                </a:solidFill>
                <a:latin typeface="Times New Roman" panose="02020603050405020304" pitchFamily="18" charset="0"/>
                <a:cs typeface="Times New Roman" panose="02020603050405020304" pitchFamily="18" charset="0"/>
              </a:rPr>
              <a:t>(26.11.2016)</a:t>
            </a:r>
          </a:p>
          <a:p>
            <a:pPr algn="just"/>
            <a:endParaRPr lang="tr-TR" sz="2400" b="1" dirty="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KAMU İDARELERİNE AİT ÖZEL HESAPLARA İLİŞKİN İŞLEMLERİN MUHASEBELEŞTİRİLMESİNE DAİR YÖNETMELİK (17.10.2017)</a:t>
            </a:r>
          </a:p>
          <a:p>
            <a:pPr algn="just"/>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YÜKSEKÖĞRETİM KURUMLARI TARAFINDAN, 4734 SAYILI KAMU İHALE KANUNUNUN 3 ÜNCÜ MADDESİNİN (f) BENDİ KAPSAMINDA YAPILACAK İHALELERE İLİŞKİN KARAR (30.12.2003 – 2003/6554)</a:t>
            </a:r>
          </a:p>
          <a:p>
            <a:pPr algn="just"/>
            <a:endParaRPr lang="tr-TR" sz="2400" b="1" dirty="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ÜNİVERSİTELERİN KENDİ YAYIMLADIKLARI BAP YÖNERGELERİ</a:t>
            </a:r>
          </a:p>
          <a:p>
            <a:pPr algn="just"/>
            <a:endParaRPr lang="tr-TR" sz="2400" b="1" dirty="0">
              <a:solidFill>
                <a:srgbClr val="002060"/>
              </a:solidFill>
              <a:latin typeface="Times New Roman" panose="02020603050405020304" pitchFamily="18" charset="0"/>
              <a:cs typeface="Times New Roman" panose="02020603050405020304" pitchFamily="18" charset="0"/>
            </a:endParaRPr>
          </a:p>
          <a:p>
            <a:pPr algn="just"/>
            <a:r>
              <a:rPr lang="tr-TR" sz="2400" b="1" dirty="0" smtClean="0">
                <a:solidFill>
                  <a:srgbClr val="002060"/>
                </a:solidFill>
                <a:latin typeface="Times New Roman" panose="02020603050405020304" pitchFamily="18" charset="0"/>
                <a:cs typeface="Times New Roman" panose="02020603050405020304" pitchFamily="18" charset="0"/>
              </a:rPr>
              <a:t>İLGİLİ KURUMLARIN YAYINLADIKLARI YÖNETMELİK VEYA ESASLAR</a:t>
            </a:r>
          </a:p>
          <a:p>
            <a:pPr algn="just"/>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8710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40000" y="1440000"/>
            <a:ext cx="11160000" cy="3924151"/>
          </a:xfrm>
          <a:prstGeom prst="rect">
            <a:avLst/>
          </a:prstGeom>
        </p:spPr>
        <p:txBody>
          <a:bodyPr wrap="square">
            <a:spAutoFit/>
          </a:bodyPr>
          <a:lstStyle/>
          <a:p>
            <a:pPr algn="just">
              <a:lnSpc>
                <a:spcPct val="150000"/>
              </a:lnSpc>
            </a:pPr>
            <a:r>
              <a:rPr lang="tr-TR" sz="2400" b="1" u="sng" dirty="0" smtClean="0">
                <a:solidFill>
                  <a:srgbClr val="002060"/>
                </a:solidFill>
                <a:latin typeface="Times New Roman" panose="02020603050405020304" pitchFamily="18" charset="0"/>
                <a:cs typeface="Times New Roman" panose="02020603050405020304" pitchFamily="18" charset="0"/>
              </a:rPr>
              <a:t>Başvurulacak Diğer Önemli Mevzuatlar </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●Merkezi Yönetim Muhasebe Yönetmeliği</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a:t>
            </a:r>
            <a:r>
              <a:rPr lang="tr-TR" sz="2400" b="1" dirty="0">
                <a:solidFill>
                  <a:srgbClr val="002060"/>
                </a:solidFill>
                <a:latin typeface="Times New Roman" panose="02020603050405020304" pitchFamily="18" charset="0"/>
                <a:cs typeface="Times New Roman" panose="02020603050405020304" pitchFamily="18" charset="0"/>
              </a:rPr>
              <a:t>Merkezi </a:t>
            </a:r>
            <a:r>
              <a:rPr lang="tr-TR" sz="2400" b="1" dirty="0" smtClean="0">
                <a:solidFill>
                  <a:srgbClr val="002060"/>
                </a:solidFill>
                <a:latin typeface="Times New Roman" panose="02020603050405020304" pitchFamily="18" charset="0"/>
                <a:cs typeface="Times New Roman" panose="02020603050405020304" pitchFamily="18" charset="0"/>
              </a:rPr>
              <a:t>Yönetim Harcama Belgeleri Yönetmeliği</a:t>
            </a:r>
          </a:p>
          <a:p>
            <a:pPr algn="just">
              <a:lnSpc>
                <a:spcPct val="150000"/>
              </a:lnSpc>
            </a:pPr>
            <a:r>
              <a:rPr lang="tr-TR" sz="2400" b="1" dirty="0">
                <a:solidFill>
                  <a:srgbClr val="002060"/>
                </a:solidFill>
                <a:latin typeface="Times New Roman" panose="02020603050405020304" pitchFamily="18" charset="0"/>
                <a:cs typeface="Times New Roman" panose="02020603050405020304" pitchFamily="18" charset="0"/>
              </a:rPr>
              <a:t>●Taşınır Mal Yönetmeliği </a:t>
            </a: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BAP YÖNETMELİĞİNDE HÜKÜM BULUNMAYAN HALLERDE GENEL HÜKÜMLER UYGULANIR.</a:t>
            </a:r>
          </a:p>
          <a:p>
            <a:pPr algn="just">
              <a:lnSpc>
                <a:spcPct val="150000"/>
              </a:lnSpc>
            </a:pPr>
            <a:endParaRPr lang="tr-TR" sz="2200" b="1" dirty="0" smtClean="0">
              <a:solidFill>
                <a:srgbClr val="00206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918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8998" y="0"/>
            <a:ext cx="11160000" cy="6601807"/>
          </a:xfrm>
          <a:prstGeom prst="rect">
            <a:avLst/>
          </a:prstGeom>
        </p:spPr>
        <p:txBody>
          <a:bodyPr wrap="square">
            <a:spAutoFit/>
          </a:bodyPr>
          <a:lstStyle/>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-Proje Yürütücüsü</a:t>
            </a:r>
            <a:r>
              <a:rPr lang="tr-TR" sz="2400" b="1" dirty="0">
                <a:solidFill>
                  <a:srgbClr val="002060"/>
                </a:solidFill>
                <a:latin typeface="Times New Roman" panose="02020603050405020304" pitchFamily="18" charset="0"/>
                <a:cs typeface="Times New Roman" panose="02020603050405020304" pitchFamily="18" charset="0"/>
              </a:rPr>
              <a:t>,</a:t>
            </a:r>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Projeyi teklif eden, hazırlanmasından ve yürütülmesinden sorumlu olan öğretim üyeleri ile doktora, tıpta uzmanlık ya da sanatta yeterlik eğitimini tamamlamış kurum mensubu </a:t>
            </a:r>
            <a:r>
              <a:rPr lang="tr-TR" b="1" dirty="0" smtClean="0">
                <a:solidFill>
                  <a:srgbClr val="002060"/>
                </a:solidFill>
                <a:latin typeface="Times New Roman" panose="02020603050405020304" pitchFamily="18" charset="0"/>
                <a:cs typeface="Times New Roman" panose="02020603050405020304" pitchFamily="18" charset="0"/>
              </a:rPr>
              <a:t>araştırmacılardır.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-BAP Komisyonu</a:t>
            </a:r>
          </a:p>
          <a:p>
            <a:pPr algn="just"/>
            <a:r>
              <a:rPr lang="tr-TR" b="1" dirty="0">
                <a:solidFill>
                  <a:srgbClr val="002060"/>
                </a:solidFill>
                <a:latin typeface="Times New Roman" panose="02020603050405020304" pitchFamily="18" charset="0"/>
                <a:cs typeface="Times New Roman" panose="02020603050405020304" pitchFamily="18" charset="0"/>
              </a:rPr>
              <a:t>Bilimsel araştırma projelerinin kabulü, değerlendirilmesi, desteklenmesi, izlenmesi ve üst yöneticinin bilimsel araştırmalarla ilgili olarak vereceği diğer görevleri yürütmek amacıyla oluşturulan komisyon</a:t>
            </a:r>
            <a:endParaRPr lang="tr-TR"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-BAP Koordinasyon Birimi</a:t>
            </a: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Bilimsel </a:t>
            </a:r>
            <a:r>
              <a:rPr lang="tr-TR" b="1" dirty="0">
                <a:solidFill>
                  <a:srgbClr val="002060"/>
                </a:solidFill>
                <a:latin typeface="Times New Roman" panose="02020603050405020304" pitchFamily="18" charset="0"/>
                <a:cs typeface="Times New Roman" panose="02020603050405020304" pitchFamily="18" charset="0"/>
              </a:rPr>
              <a:t>Araştırma Projeleri Komisyonunun sekretarya hizmetlerinin yürütülmesi, bütçe ödeneklerinin özel hesaba aktarılması, özel hesaba ilişkin iş ve işlemlerin yürütülmesi ve yükseköğretim kurumu araştırmacılarının görev aldığı ulusal ve uluslararası organizasyonlarca desteklenen projelerin ilgili mevzuatla belirlenen süreçlerinin yürütülmesi, izlenmesi, teşvik ve koordine edilmesi, yükseköğretim kurumu araştırma performansının ölçülmesi, değerlendirilmesi ve araştırma politikalarının belirlenmesiyle ilgili faaliyetlerin yürütülmesi ve üst yöneticinin bilimsel araştırma projeleri ile ilgili olarak vereceği diğer görevleri ilgili birimlerle koordine halinde yürütmekle sorumlu </a:t>
            </a:r>
            <a:r>
              <a:rPr lang="tr-TR" b="1" dirty="0" smtClean="0">
                <a:solidFill>
                  <a:srgbClr val="002060"/>
                </a:solidFill>
                <a:latin typeface="Times New Roman" panose="02020603050405020304" pitchFamily="18" charset="0"/>
                <a:cs typeface="Times New Roman" panose="02020603050405020304" pitchFamily="18" charset="0"/>
              </a:rPr>
              <a:t>birimdir.</a:t>
            </a:r>
          </a:p>
          <a:p>
            <a:pPr algn="just">
              <a:lnSpc>
                <a:spcPct val="150000"/>
              </a:lnSpc>
            </a:pPr>
            <a:endParaRPr lang="tr-TR" sz="2400" dirty="0" smtClean="0">
              <a:solidFill>
                <a:srgbClr val="FF000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0878" y="5620399"/>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9049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0906" y="0"/>
            <a:ext cx="11160000" cy="6278642"/>
          </a:xfrm>
          <a:prstGeom prst="rect">
            <a:avLst/>
          </a:prstGeom>
        </p:spPr>
        <p:txBody>
          <a:bodyPr wrap="square">
            <a:spAutoFit/>
          </a:bodyPr>
          <a:lstStyle/>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-BAP Birim Koordinatörü</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Bilimsel Araştırma Projeleri Koordinasyon Biriminin faaliyetlerinin yükseköğretim kurumu adına yürütülmesinden sorumlu, üst yönetici tarafından memuriyet veya çalışma unvanına bağlı kalmaksızın, bilimsel araştırma projelerine ait faaliyetleri bu Yönetmelikte belirtilen usule uygun şekilde yapabilecek bilgi ve niteliklere sahip personel arasından görevlendirilen ve üst yöneticiye karşı sorumlu </a:t>
            </a:r>
            <a:r>
              <a:rPr lang="tr-TR" b="1" dirty="0" smtClean="0">
                <a:solidFill>
                  <a:srgbClr val="002060"/>
                </a:solidFill>
                <a:latin typeface="Times New Roman" panose="02020603050405020304" pitchFamily="18" charset="0"/>
                <a:cs typeface="Times New Roman" panose="02020603050405020304" pitchFamily="18" charset="0"/>
              </a:rPr>
              <a:t>kişidir.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-Harcama Yetkilisi</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Özel hesaptan harcama yetki ve sorumluluğuna sahip bilimsel araştırma projeleri koordinasyon birimi </a:t>
            </a:r>
            <a:r>
              <a:rPr lang="tr-TR" b="1" dirty="0" smtClean="0">
                <a:solidFill>
                  <a:srgbClr val="002060"/>
                </a:solidFill>
                <a:latin typeface="Times New Roman" panose="02020603050405020304" pitchFamily="18" charset="0"/>
                <a:cs typeface="Times New Roman" panose="02020603050405020304" pitchFamily="18" charset="0"/>
              </a:rPr>
              <a:t>koordinatörüdür.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-Gerçekleştirme Görevlisi</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Özel hesap kapsamında yapılacak harcamalarda harcama yetkilisinin talimatı üzerine işin yaptırılması, mal veya hizmetin alınması, teslim almaya ilişkin işlemlerin yapılması, belgelendirilmesi ve ödeme için gerekli belgelerin hazırlanması ve kontrolü görevlerini yürütmek üzere harcama yetkilisi tarafından görevlendirilen </a:t>
            </a:r>
            <a:r>
              <a:rPr lang="tr-TR" b="1" dirty="0" smtClean="0">
                <a:solidFill>
                  <a:srgbClr val="002060"/>
                </a:solidFill>
                <a:latin typeface="Times New Roman" panose="02020603050405020304" pitchFamily="18" charset="0"/>
                <a:cs typeface="Times New Roman" panose="02020603050405020304" pitchFamily="18" charset="0"/>
              </a:rPr>
              <a:t>kişileri</a:t>
            </a: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622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0906" y="497194"/>
            <a:ext cx="11160000" cy="5309146"/>
          </a:xfrm>
          <a:prstGeom prst="rect">
            <a:avLst/>
          </a:prstGeom>
        </p:spPr>
        <p:txBody>
          <a:bodyPr wrap="square">
            <a:spAutoFit/>
          </a:bodyPr>
          <a:lstStyle/>
          <a:p>
            <a:pPr algn="just"/>
            <a:endParaRPr lang="tr-TR" sz="2400" b="1"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-Harcama Yetkilisi Mutemedi</a:t>
            </a:r>
          </a:p>
          <a:p>
            <a:pPr algn="just">
              <a:lnSpc>
                <a:spcPct val="150000"/>
              </a:lnSpc>
            </a:pPr>
            <a:r>
              <a:rPr lang="tr-TR" b="1" dirty="0">
                <a:solidFill>
                  <a:srgbClr val="002060"/>
                </a:solidFill>
                <a:latin typeface="Times New Roman" panose="02020603050405020304" pitchFamily="18" charset="0"/>
                <a:cs typeface="Times New Roman" panose="02020603050405020304" pitchFamily="18" charset="0"/>
              </a:rPr>
              <a:t>Mal ve hizmet alımları için özel hesaptan kendisine verilen avans veya adına açılan kredilerle sınırlı olarak yapacağı harcamalar konusunda harcama yetkilisine karşı sorumlu, bunların mahsubuna ilişkin belgeleri muhasebe yetkilisine vermek ve artan tutarı iade etmekle yükümlü olan ve harcama yetkilisi tarafından her bir proje için yazılı olarak görevlendirilen kişi ya da </a:t>
            </a:r>
            <a:r>
              <a:rPr lang="tr-TR" b="1" dirty="0" smtClean="0">
                <a:solidFill>
                  <a:srgbClr val="002060"/>
                </a:solidFill>
                <a:latin typeface="Times New Roman" panose="02020603050405020304" pitchFamily="18" charset="0"/>
                <a:cs typeface="Times New Roman" panose="02020603050405020304" pitchFamily="18" charset="0"/>
              </a:rPr>
              <a:t>kişilerdir.</a:t>
            </a:r>
          </a:p>
          <a:p>
            <a:pPr algn="just">
              <a:lnSpc>
                <a:spcPct val="150000"/>
              </a:lnSpc>
            </a:pPr>
            <a:r>
              <a:rPr lang="tr-TR" sz="2400" b="1" dirty="0" smtClean="0">
                <a:solidFill>
                  <a:srgbClr val="002060"/>
                </a:solidFill>
                <a:latin typeface="Times New Roman" panose="02020603050405020304" pitchFamily="18" charset="0"/>
                <a:cs typeface="Times New Roman" panose="02020603050405020304" pitchFamily="18" charset="0"/>
              </a:rPr>
              <a:t>-Özel Hesap</a:t>
            </a:r>
          </a:p>
          <a:p>
            <a:pPr algn="just">
              <a:lnSpc>
                <a:spcPct val="150000"/>
              </a:lnSpc>
            </a:pPr>
            <a:r>
              <a:rPr lang="tr-TR" b="1" dirty="0" smtClean="0">
                <a:solidFill>
                  <a:srgbClr val="002060"/>
                </a:solidFill>
                <a:latin typeface="Times New Roman" panose="02020603050405020304" pitchFamily="18" charset="0"/>
                <a:cs typeface="Times New Roman" panose="02020603050405020304" pitchFamily="18" charset="0"/>
              </a:rPr>
              <a:t>Yükseköğretim </a:t>
            </a:r>
            <a:r>
              <a:rPr lang="tr-TR" b="1" dirty="0">
                <a:solidFill>
                  <a:srgbClr val="002060"/>
                </a:solidFill>
                <a:latin typeface="Times New Roman" panose="02020603050405020304" pitchFamily="18" charset="0"/>
                <a:cs typeface="Times New Roman" panose="02020603050405020304" pitchFamily="18" charset="0"/>
              </a:rPr>
              <a:t>kurumları bütçelerinde bilimsel ve teknolojik araştırma hizmetleri için öz gelir ve hazine yardımı karşılığı olarak tefrik edilen bilimsel araştırma projelerine ilişkin ödeneklerin, ilgisine göre cari veya sermaye ekonomik kodlarından tahakkuka bağlanmak suretiyle aktarıldığı 18/11/2015 tarihli ve 29536 sayılı Resmî </a:t>
            </a:r>
            <a:r>
              <a:rPr lang="tr-TR" b="1" dirty="0" err="1">
                <a:solidFill>
                  <a:srgbClr val="002060"/>
                </a:solidFill>
                <a:latin typeface="Times New Roman" panose="02020603050405020304" pitchFamily="18" charset="0"/>
                <a:cs typeface="Times New Roman" panose="02020603050405020304" pitchFamily="18" charset="0"/>
              </a:rPr>
              <a:t>Gazete’de</a:t>
            </a:r>
            <a:r>
              <a:rPr lang="tr-TR" b="1" dirty="0">
                <a:solidFill>
                  <a:srgbClr val="002060"/>
                </a:solidFill>
                <a:latin typeface="Times New Roman" panose="02020603050405020304" pitchFamily="18" charset="0"/>
                <a:cs typeface="Times New Roman" panose="02020603050405020304" pitchFamily="18" charset="0"/>
              </a:rPr>
              <a:t> yayımlanan Kamu Haznedarlığı Genel Tebliği hükümleri çerçevesinde muhasebe birimi adına açtırılan banka </a:t>
            </a:r>
            <a:r>
              <a:rPr lang="tr-TR" b="1" dirty="0" smtClean="0">
                <a:solidFill>
                  <a:srgbClr val="002060"/>
                </a:solidFill>
                <a:latin typeface="Times New Roman" panose="02020603050405020304" pitchFamily="18" charset="0"/>
                <a:cs typeface="Times New Roman" panose="02020603050405020304" pitchFamily="18" charset="0"/>
              </a:rPr>
              <a:t>hesabıdır.</a:t>
            </a:r>
            <a:endParaRPr lang="tr-TR" b="1" dirty="0">
              <a:solidFill>
                <a:srgbClr val="002060"/>
              </a:solidFill>
              <a:latin typeface="Times New Roman" panose="02020603050405020304" pitchFamily="18" charset="0"/>
              <a:cs typeface="Times New Roman" panose="02020603050405020304" pitchFamily="18" charset="0"/>
            </a:endParaRPr>
          </a:p>
        </p:txBody>
      </p:sp>
      <p:pic>
        <p:nvPicPr>
          <p:cNvPr id="4" name="Picture 2" descr="C:\Users\yayingrafik3\Desktop\Yeni klasör (7)\sayistay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2786" y="5668951"/>
            <a:ext cx="808120" cy="80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9554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4106</TotalTime>
  <Words>1860</Words>
  <Application>Microsoft Office PowerPoint</Application>
  <PresentationFormat>Özel</PresentationFormat>
  <Paragraphs>231</Paragraphs>
  <Slides>34</Slides>
  <Notes>2</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Kadiriye UYAR BALTACI</dc:creator>
  <cp:lastModifiedBy>Kurtuluş KUTAY</cp:lastModifiedBy>
  <cp:revision>204</cp:revision>
  <dcterms:created xsi:type="dcterms:W3CDTF">2017-10-29T12:06:31Z</dcterms:created>
  <dcterms:modified xsi:type="dcterms:W3CDTF">2019-02-11T14:12:05Z</dcterms:modified>
</cp:coreProperties>
</file>